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3" r:id="rId5"/>
    <p:sldId id="264" r:id="rId6"/>
    <p:sldId id="266" r:id="rId7"/>
    <p:sldId id="267" r:id="rId8"/>
    <p:sldId id="268" r:id="rId9"/>
    <p:sldId id="273" r:id="rId10"/>
    <p:sldId id="269" r:id="rId11"/>
    <p:sldId id="271" r:id="rId12"/>
    <p:sldId id="272" r:id="rId13"/>
    <p:sldId id="279" r:id="rId14"/>
    <p:sldId id="274" r:id="rId15"/>
    <p:sldId id="276" r:id="rId16"/>
    <p:sldId id="277" r:id="rId17"/>
    <p:sldId id="278" r:id="rId18"/>
    <p:sldId id="283" r:id="rId19"/>
    <p:sldId id="280" r:id="rId20"/>
    <p:sldId id="293" r:id="rId21"/>
    <p:sldId id="281" r:id="rId22"/>
    <p:sldId id="282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4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66" autoAdjust="0"/>
    <p:restoredTop sz="84815" autoAdjust="0"/>
  </p:normalViewPr>
  <p:slideViewPr>
    <p:cSldViewPr>
      <p:cViewPr varScale="1">
        <p:scale>
          <a:sx n="99" d="100"/>
          <a:sy n="99" d="100"/>
        </p:scale>
        <p:origin x="-96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800" dirty="0">
                <a:solidFill>
                  <a:srgbClr val="C00000"/>
                </a:solidFill>
              </a:rPr>
              <a:t>Динамика поступлений налоговых и неналоговых доходов</a:t>
            </a:r>
          </a:p>
        </c:rich>
      </c:tx>
      <c:layout>
        <c:manualLayout>
          <c:xMode val="edge"/>
          <c:yMode val="edge"/>
          <c:x val="0.14032401417763621"/>
          <c:y val="1.7154085046239893E-2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.20690207808451389"/>
          <c:y val="0"/>
          <c:w val="0.62555398937155127"/>
          <c:h val="0.863589955868357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Динамика поступлений налоговых и неналоговых доходов</c:v>
                </c:pt>
              </c:strCache>
            </c:strRef>
          </c:tx>
          <c:dLbls>
            <c:dLbl>
              <c:idx val="2"/>
              <c:layout>
                <c:manualLayout>
                  <c:x val="1.6453592969956743E-2"/>
                  <c:y val="-0.1427997996845744"/>
                </c:manualLayout>
              </c:layout>
              <c:showVal val="1"/>
            </c:dLbl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Лист1!$A$2:$A$11</c:f>
              <c:strCache>
                <c:ptCount val="10"/>
                <c:pt idx="0">
                  <c:v>Налог на доходы физических лиц</c:v>
                </c:pt>
                <c:pt idx="1">
                  <c:v>Акцизы по подакцизным товарам</c:v>
                </c:pt>
                <c:pt idx="2">
                  <c:v>Единый сельскохозяйственный налог</c:v>
                </c:pt>
                <c:pt idx="3">
                  <c:v>Налог на имущество физических лиц</c:v>
                </c:pt>
                <c:pt idx="4">
                  <c:v>Земельный налог</c:v>
                </c:pt>
                <c:pt idx="5">
                  <c:v>Государственная пошлина</c:v>
                </c:pt>
                <c:pt idx="6">
                  <c:v>Доходы от оказания платных услуг и компенсация затрат государства</c:v>
                </c:pt>
                <c:pt idx="7">
                  <c:v>Штрафы, санкции, возмещение ущерба</c:v>
                </c:pt>
                <c:pt idx="8">
                  <c:v>Прочие неналоговые доходы</c:v>
                </c:pt>
                <c:pt idx="9">
                  <c:v>Безвозмездные поступления</c:v>
                </c:pt>
              </c:strCache>
            </c:strRef>
          </c:cat>
          <c:val>
            <c:numRef>
              <c:f>Лист1!$B$2:$B$11</c:f>
              <c:numCache>
                <c:formatCode>#,##0.00</c:formatCode>
                <c:ptCount val="10"/>
                <c:pt idx="0">
                  <c:v>4181.24</c:v>
                </c:pt>
                <c:pt idx="1">
                  <c:v>1097.47</c:v>
                </c:pt>
                <c:pt idx="2" formatCode="General">
                  <c:v>29.27</c:v>
                </c:pt>
                <c:pt idx="3" formatCode="General">
                  <c:v>453.92999999999978</c:v>
                </c:pt>
                <c:pt idx="4">
                  <c:v>1861.96</c:v>
                </c:pt>
                <c:pt idx="5" formatCode="General">
                  <c:v>9.5</c:v>
                </c:pt>
                <c:pt idx="6" formatCode="General">
                  <c:v>106.43</c:v>
                </c:pt>
                <c:pt idx="7" formatCode="General">
                  <c:v>2</c:v>
                </c:pt>
                <c:pt idx="8" formatCode="General">
                  <c:v>110.5</c:v>
                </c:pt>
                <c:pt idx="9">
                  <c:v>13205.69</c:v>
                </c:pt>
              </c:numCache>
            </c:numRef>
          </c:val>
        </c:ser>
      </c:pie3DChart>
    </c:plotArea>
    <c:legend>
      <c:legendPos val="b"/>
      <c:layout>
        <c:manualLayout>
          <c:xMode val="edge"/>
          <c:yMode val="edge"/>
          <c:x val="1.2534785561460924E-2"/>
          <c:y val="0.52913844786399433"/>
          <c:w val="0.57667707620300357"/>
          <c:h val="0.42549375735014044"/>
        </c:manualLayout>
      </c:layout>
      <c:txPr>
        <a:bodyPr/>
        <a:lstStyle/>
        <a:p>
          <a:pPr>
            <a:defRPr sz="11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>
        <c:manualLayout>
          <c:layoutTarget val="inner"/>
          <c:xMode val="edge"/>
          <c:yMode val="edge"/>
          <c:x val="5.1011664452342814E-2"/>
          <c:y val="0.1385779643538754"/>
          <c:w val="0.69942791021383344"/>
          <c:h val="0.75976574524410556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"Устойчивое развитие экономической базы" </c:v>
                </c:pt>
              </c:strCache>
            </c:strRef>
          </c:tx>
          <c:dLbls>
            <c:dLbl>
              <c:idx val="0"/>
              <c:layout>
                <c:manualLayout>
                  <c:x val="3.0609546597669159E-2"/>
                  <c:y val="1.347856256028238E-3"/>
                </c:manualLayout>
              </c:layout>
              <c:showVal val="1"/>
            </c:dLbl>
            <c:txPr>
              <a:bodyPr/>
              <a:lstStyle/>
              <a:p>
                <a:pPr>
                  <a:defRPr sz="2800" b="1"/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тыс. руб.</c:v>
                </c:pt>
              </c:strCache>
            </c:strRef>
          </c:cat>
          <c:val>
            <c:numRef>
              <c:f>Лист1!$B$2</c:f>
              <c:numCache>
                <c:formatCode>#,##0.00</c:formatCode>
                <c:ptCount val="1"/>
                <c:pt idx="0">
                  <c:v>7054.1900000000014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"Социальная политика"</c:v>
                </c:pt>
              </c:strCache>
            </c:strRef>
          </c:tx>
          <c:dLbls>
            <c:dLbl>
              <c:idx val="0"/>
              <c:layout>
                <c:manualLayout>
                  <c:x val="3.9355016568407002E-2"/>
                  <c:y val="1.505591519641449E-2"/>
                </c:manualLayout>
              </c:layout>
              <c:showVal val="1"/>
            </c:dLbl>
            <c:txPr>
              <a:bodyPr/>
              <a:lstStyle/>
              <a:p>
                <a:pPr>
                  <a:defRPr sz="2800" b="1"/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тыс. руб.</c:v>
                </c:pt>
              </c:strCache>
            </c:strRef>
          </c:cat>
          <c:val>
            <c:numRef>
              <c:f>Лист1!$C$2</c:f>
              <c:numCache>
                <c:formatCode>#,##0.00</c:formatCode>
                <c:ptCount val="1"/>
                <c:pt idx="0">
                  <c:v>6052.4699999999993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"Развитие муниципального хозяйства"</c:v>
                </c:pt>
              </c:strCache>
            </c:strRef>
          </c:tx>
          <c:dLbls>
            <c:dLbl>
              <c:idx val="0"/>
              <c:layout>
                <c:manualLayout>
                  <c:x val="3.7897533882828481E-2"/>
                  <c:y val="-1.505591519641449E-2"/>
                </c:manualLayout>
              </c:layout>
              <c:showVal val="1"/>
            </c:dLbl>
            <c:txPr>
              <a:bodyPr/>
              <a:lstStyle/>
              <a:p>
                <a:pPr>
                  <a:defRPr sz="2800" b="1"/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тыс. руб.</c:v>
                </c:pt>
              </c:strCache>
            </c:strRef>
          </c:cat>
          <c:val>
            <c:numRef>
              <c:f>Лист1!$D$2</c:f>
              <c:numCache>
                <c:formatCode>#,##0.00</c:formatCode>
                <c:ptCount val="1"/>
                <c:pt idx="0">
                  <c:v>3052.98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"Формирование современной городской среды"</c:v>
                </c:pt>
              </c:strCache>
            </c:strRef>
          </c:tx>
          <c:dLbls>
            <c:dLbl>
              <c:idx val="0"/>
              <c:layout>
                <c:manualLayout>
                  <c:x val="5.5388703367210863E-2"/>
                  <c:y val="-1.0037977898170773E-3"/>
                </c:manualLayout>
              </c:layout>
              <c:showVal val="1"/>
            </c:dLbl>
            <c:txPr>
              <a:bodyPr/>
              <a:lstStyle/>
              <a:p>
                <a:pPr>
                  <a:defRPr sz="2800" b="1"/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тыс. руб.</c:v>
                </c:pt>
              </c:strCache>
            </c:strRef>
          </c:cat>
          <c:val>
            <c:numRef>
              <c:f>Лист1!$E$2</c:f>
              <c:numCache>
                <c:formatCode>#,##0.00</c:formatCode>
                <c:ptCount val="1"/>
                <c:pt idx="0">
                  <c:v>2294.56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"Повышение пожарной безопасности и безопасности дорожного движения" </c:v>
                </c:pt>
              </c:strCache>
            </c:strRef>
          </c:tx>
          <c:dLbls>
            <c:dLbl>
              <c:idx val="0"/>
              <c:layout>
                <c:manualLayout>
                  <c:x val="2.1863961855477971E-2"/>
                  <c:y val="-1.9357605252532929E-2"/>
                </c:manualLayout>
              </c:layout>
              <c:showVal val="1"/>
            </c:dLbl>
            <c:txPr>
              <a:bodyPr/>
              <a:lstStyle/>
              <a:p>
                <a:pPr>
                  <a:defRPr sz="2800" b="1"/>
                </a:pPr>
                <a:endParaRPr lang="ru-RU"/>
              </a:p>
            </c:txPr>
            <c:showVal val="1"/>
          </c:dLbls>
          <c:cat>
            <c:strRef>
              <c:f>Лист1!$A$2</c:f>
              <c:strCache>
                <c:ptCount val="1"/>
                <c:pt idx="0">
                  <c:v>тыс. руб.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74.959999999999994</c:v>
                </c:pt>
              </c:numCache>
            </c:numRef>
          </c:val>
        </c:ser>
        <c:shape val="cone"/>
        <c:axId val="62415232"/>
        <c:axId val="62416768"/>
        <c:axId val="0"/>
      </c:bar3DChart>
      <c:catAx>
        <c:axId val="62415232"/>
        <c:scaling>
          <c:orientation val="minMax"/>
        </c:scaling>
        <c:delete val="1"/>
        <c:axPos val="b"/>
        <c:numFmt formatCode="General" sourceLinked="1"/>
        <c:tickLblPos val="none"/>
        <c:crossAx val="62416768"/>
        <c:crosses val="autoZero"/>
        <c:auto val="1"/>
        <c:lblAlgn val="ctr"/>
        <c:lblOffset val="100"/>
      </c:catAx>
      <c:valAx>
        <c:axId val="62416768"/>
        <c:scaling>
          <c:orientation val="minMax"/>
        </c:scaling>
        <c:delete val="1"/>
        <c:axPos val="l"/>
        <c:majorGridlines/>
        <c:numFmt formatCode="#,##0.00" sourceLinked="1"/>
        <c:tickLblPos val="none"/>
        <c:crossAx val="624152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120739568881734"/>
          <c:y val="4.9011830663801582E-2"/>
          <c:w val="0.24004701956899208"/>
          <c:h val="0.92563563398104864"/>
        </c:manualLayout>
      </c:layout>
      <c:txPr>
        <a:bodyPr/>
        <a:lstStyle/>
        <a:p>
          <a:pPr>
            <a:defRPr sz="12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0.43946</cdr:x>
      <cdr:y>0.09207</cdr:y>
    </cdr:from>
    <cdr:to>
      <cdr:x>0.67333</cdr:x>
      <cdr:y>0.17752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923928" y="620688"/>
          <a:ext cx="2088223" cy="5760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dirty="0"/>
            <a:t>т</a:t>
          </a:r>
          <a:r>
            <a:rPr lang="ru-RU" sz="2400" dirty="0" smtClean="0"/>
            <a:t>ыс. руб.</a:t>
          </a:r>
          <a:endParaRPr lang="ru-RU" sz="24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0.41322</cdr:x>
      <cdr:y>0</cdr:y>
    </cdr:from>
    <cdr:to>
      <cdr:x>0.61157</cdr:x>
      <cdr:y>0.09091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600400" y="0"/>
          <a:ext cx="1728192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0.40496</cdr:x>
      <cdr:y>0.02309</cdr:y>
    </cdr:from>
    <cdr:to>
      <cdr:x>0.61157</cdr:x>
      <cdr:y>0.11545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528392" y="144016"/>
          <a:ext cx="1800200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400" dirty="0" smtClean="0"/>
            <a:t>тыс.руб</a:t>
          </a:r>
          <a:r>
            <a:rPr lang="ru-RU" sz="3200" dirty="0" smtClean="0"/>
            <a:t>.</a:t>
          </a:r>
          <a:endParaRPr lang="ru-RU" sz="32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1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3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1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C9B2E5D-B34D-4B4A-9892-70EC46612F5B}" type="datetimeFigureOut">
              <a:rPr lang="ru-RU" smtClean="0"/>
              <a:pPr/>
              <a:t>23.03.2020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2859F24-A5B0-45C2-ABC8-5D7B87D83B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9B2E5D-B34D-4B4A-9892-70EC46612F5B}" type="datetimeFigureOut">
              <a:rPr lang="ru-RU" smtClean="0"/>
              <a:pPr/>
              <a:t>23.03.2020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859F24-A5B0-45C2-ABC8-5D7B87D83B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9B2E5D-B34D-4B4A-9892-70EC46612F5B}" type="datetimeFigureOut">
              <a:rPr lang="ru-RU" smtClean="0"/>
              <a:pPr/>
              <a:t>23.03.2020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859F24-A5B0-45C2-ABC8-5D7B87D83B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3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3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9B2E5D-B34D-4B4A-9892-70EC46612F5B}" type="datetimeFigureOut">
              <a:rPr lang="ru-RU" smtClean="0"/>
              <a:pPr/>
              <a:t>23.03.2020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859F24-A5B0-45C2-ABC8-5D7B87D83B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9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2" y="1444295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1444295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9B2E5D-B34D-4B4A-9892-70EC46612F5B}" type="datetimeFigureOut">
              <a:rPr lang="ru-RU" smtClean="0"/>
              <a:pPr/>
              <a:t>23.03.2020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859F24-A5B0-45C2-ABC8-5D7B87D83B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9B2E5D-B34D-4B4A-9892-70EC46612F5B}" type="datetimeFigureOut">
              <a:rPr lang="ru-RU" smtClean="0"/>
              <a:pPr/>
              <a:t>23.03.2020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859F24-A5B0-45C2-ABC8-5D7B87D83B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9B2E5D-B34D-4B4A-9892-70EC46612F5B}" type="datetimeFigureOut">
              <a:rPr lang="ru-RU" smtClean="0"/>
              <a:pPr/>
              <a:t>23.03.2020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859F24-A5B0-45C2-ABC8-5D7B87D83B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3C9B2E5D-B34D-4B4A-9892-70EC46612F5B}" type="datetimeFigureOut">
              <a:rPr lang="ru-RU" smtClean="0"/>
              <a:pPr/>
              <a:t>23.03.2020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859F24-A5B0-45C2-ABC8-5D7B87D83B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4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C9B2E5D-B34D-4B4A-9892-70EC46612F5B}" type="datetimeFigureOut">
              <a:rPr lang="ru-RU" smtClean="0"/>
              <a:pPr/>
              <a:t>23.03.2020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4" y="6407946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2859F24-A5B0-45C2-ABC8-5D7B87D83B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4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8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3" y="5791254"/>
            <a:ext cx="3402315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40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31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9B2E5D-B34D-4B4A-9892-70EC46612F5B}" type="datetimeFigureOut">
              <a:rPr lang="ru-RU" smtClean="0"/>
              <a:pPr/>
              <a:t>23.03.2020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859F24-A5B0-45C2-ABC8-5D7B87D83B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5" y="274642"/>
            <a:ext cx="1777471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C9B2E5D-B34D-4B4A-9892-70EC46612F5B}" type="datetimeFigureOut">
              <a:rPr lang="ru-RU" smtClean="0"/>
              <a:pPr/>
              <a:t>23.03.2020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2859F24-A5B0-45C2-ABC8-5D7B87D83B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8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3" y="5791254"/>
            <a:ext cx="3402315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40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30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C9B2E5D-B34D-4B4A-9892-70EC46612F5B}" type="datetimeFigureOut">
              <a:rPr lang="ru-RU" smtClean="0"/>
              <a:pPr/>
              <a:t>23.03.2020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4" y="6407946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6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2859F24-A5B0-45C2-ABC8-5D7B87D83B2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advClick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sosnovka_yak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660232" y="4293096"/>
            <a:ext cx="2304256" cy="2564904"/>
          </a:xfr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23528" y="404665"/>
            <a:ext cx="8568952" cy="4824536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solidFill>
                  <a:schemeClr val="accent2"/>
                </a:solidFill>
                <a:cs typeface="Times New Roman" pitchFamily="18" charset="0"/>
              </a:rPr>
              <a:t>Отчет главы администрации </a:t>
            </a:r>
            <a:r>
              <a:rPr lang="ru-RU" sz="4000" dirty="0" smtClean="0">
                <a:solidFill>
                  <a:schemeClr val="tx1"/>
                </a:solidFill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chemeClr val="tx1"/>
                </a:solidFill>
                <a:cs typeface="Times New Roman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cs typeface="Times New Roman" pitchFamily="18" charset="0"/>
              </a:rPr>
              <a:t>о социально-экономическом развитии сельского поселения и результатах деятельности администрации Сосновского муниципального образования за 2019 год</a:t>
            </a:r>
            <a:endParaRPr lang="ru-RU" sz="3200" dirty="0">
              <a:solidFill>
                <a:schemeClr val="tx1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accent2"/>
                </a:solidFill>
              </a:rPr>
              <a:t>Приоритетные направления развития территории:</a:t>
            </a:r>
            <a:endParaRPr lang="ru-RU" sz="2400" dirty="0">
              <a:solidFill>
                <a:schemeClr val="accent2"/>
              </a:solidFill>
            </a:endParaRPr>
          </a:p>
        </p:txBody>
      </p:sp>
      <p:pic>
        <p:nvPicPr>
          <p:cNvPr id="4" name="Рисунок 3" descr="sosnovka_yak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59624" y="4437112"/>
            <a:ext cx="3384376" cy="2304256"/>
          </a:xfrm>
          <a:prstGeom prst="rect">
            <a:avLst/>
          </a:prstGeom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1412776"/>
            <a:ext cx="7992888" cy="4525963"/>
          </a:xfrm>
        </p:spPr>
        <p:txBody>
          <a:bodyPr>
            <a:noAutofit/>
          </a:bodyPr>
          <a:lstStyle/>
          <a:p>
            <a:pPr>
              <a:buClr>
                <a:srgbClr val="C00000"/>
              </a:buClr>
              <a:buSzPct val="46000"/>
              <a:buFont typeface="Wingdings" pitchFamily="2" charset="2"/>
              <a:buChar char="q"/>
            </a:pPr>
            <a:r>
              <a:rPr lang="ru-RU" sz="3200" dirty="0" smtClean="0"/>
              <a:t> </a:t>
            </a:r>
            <a:r>
              <a:rPr lang="ru-RU" sz="2000" dirty="0" smtClean="0"/>
              <a:t>Развитие экономического потенциала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 Повышение качества жизни населения и развития человеческого потенциала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 Повышение качества муниципальных услуг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 Эффективное муниципальное управление</a:t>
            </a:r>
            <a:endParaRPr lang="ru-RU" sz="20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1196752"/>
            <a:ext cx="8589640" cy="5256584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Численность постоянного населения составила </a:t>
            </a:r>
            <a:r>
              <a:rPr lang="ru-RU" sz="2400" b="1" dirty="0" smtClean="0">
                <a:solidFill>
                  <a:srgbClr val="C00000"/>
                </a:solidFill>
              </a:rPr>
              <a:t>1 757 </a:t>
            </a:r>
            <a:r>
              <a:rPr lang="ru-RU" sz="2000" dirty="0" smtClean="0"/>
              <a:t>человек или </a:t>
            </a:r>
            <a:r>
              <a:rPr lang="ru-RU" sz="2400" b="1" dirty="0" smtClean="0">
                <a:solidFill>
                  <a:srgbClr val="C00000"/>
                </a:solidFill>
              </a:rPr>
              <a:t>100% </a:t>
            </a:r>
            <a:r>
              <a:rPr lang="ru-RU" sz="2000" dirty="0" smtClean="0"/>
              <a:t>к соответствующему периоду прошлого года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Среднесписочная численность занятых в экономике составила </a:t>
            </a:r>
            <a:r>
              <a:rPr lang="ru-RU" sz="2400" b="1" dirty="0" smtClean="0">
                <a:solidFill>
                  <a:srgbClr val="C00000"/>
                </a:solidFill>
              </a:rPr>
              <a:t>673</a:t>
            </a:r>
            <a:r>
              <a:rPr lang="ru-RU" sz="2000" dirty="0" smtClean="0"/>
              <a:t> человека, против </a:t>
            </a:r>
            <a:r>
              <a:rPr lang="ru-RU" sz="2400" b="1" dirty="0" smtClean="0">
                <a:solidFill>
                  <a:srgbClr val="C00000"/>
                </a:solidFill>
              </a:rPr>
              <a:t>660</a:t>
            </a:r>
            <a:r>
              <a:rPr lang="ru-RU" sz="2000" dirty="0" smtClean="0"/>
              <a:t> человек в 2018 году или </a:t>
            </a:r>
            <a:r>
              <a:rPr lang="ru-RU" sz="2400" b="1" dirty="0" smtClean="0">
                <a:solidFill>
                  <a:srgbClr val="C00000"/>
                </a:solidFill>
              </a:rPr>
              <a:t>38,3% </a:t>
            </a:r>
            <a:r>
              <a:rPr lang="ru-RU" sz="2000" dirty="0" smtClean="0"/>
              <a:t>от общей численности населения 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Выручка от реализации продукции, работ, услуг составила </a:t>
            </a:r>
            <a:r>
              <a:rPr lang="ru-RU" sz="2400" b="1" dirty="0" smtClean="0">
                <a:solidFill>
                  <a:srgbClr val="C00000"/>
                </a:solidFill>
              </a:rPr>
              <a:t>311 500 </a:t>
            </a:r>
            <a:r>
              <a:rPr lang="ru-RU" sz="2000" dirty="0" smtClean="0"/>
              <a:t>тыс. руб. или </a:t>
            </a:r>
            <a:r>
              <a:rPr lang="ru-RU" sz="2400" b="1" dirty="0" smtClean="0">
                <a:solidFill>
                  <a:srgbClr val="C00000"/>
                </a:solidFill>
              </a:rPr>
              <a:t>103,8% </a:t>
            </a:r>
            <a:r>
              <a:rPr lang="ru-RU" sz="2000" dirty="0" smtClean="0"/>
              <a:t>к соответствующему периоду прошлого года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Среднемесячная заработная плата составила </a:t>
            </a:r>
            <a:r>
              <a:rPr lang="ru-RU" sz="2400" b="1" dirty="0" smtClean="0">
                <a:solidFill>
                  <a:srgbClr val="C00000"/>
                </a:solidFill>
              </a:rPr>
              <a:t>39 823 </a:t>
            </a:r>
            <a:r>
              <a:rPr lang="ru-RU" sz="2000" dirty="0" smtClean="0"/>
              <a:t>руб., против </a:t>
            </a:r>
            <a:r>
              <a:rPr lang="ru-RU" sz="2400" b="1" dirty="0" smtClean="0">
                <a:solidFill>
                  <a:srgbClr val="C00000"/>
                </a:solidFill>
              </a:rPr>
              <a:t>37 111 </a:t>
            </a:r>
            <a:r>
              <a:rPr lang="ru-RU" sz="2000" dirty="0" smtClean="0"/>
              <a:t>руб. в 2018 году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Обеспеченность собственными доходами на душу населения составила </a:t>
            </a:r>
            <a:r>
              <a:rPr lang="ru-RU" sz="2400" b="1" dirty="0" smtClean="0">
                <a:solidFill>
                  <a:srgbClr val="C00000"/>
                </a:solidFill>
              </a:rPr>
              <a:t>4 469 руб</a:t>
            </a:r>
            <a:r>
              <a:rPr lang="ru-RU" sz="2000" dirty="0" smtClean="0"/>
              <a:t>., против </a:t>
            </a:r>
            <a:r>
              <a:rPr lang="ru-RU" sz="2400" b="1" dirty="0" smtClean="0">
                <a:solidFill>
                  <a:srgbClr val="C00000"/>
                </a:solidFill>
              </a:rPr>
              <a:t>3 638 </a:t>
            </a:r>
            <a:r>
              <a:rPr lang="ru-RU" sz="2000" dirty="0" smtClean="0"/>
              <a:t>руб. в 2018 году</a:t>
            </a:r>
          </a:p>
          <a:p>
            <a:pPr algn="just">
              <a:buClr>
                <a:srgbClr val="C00000"/>
              </a:buClr>
              <a:buFont typeface="Wingdings" pitchFamily="2" charset="2"/>
              <a:buChar char="q"/>
            </a:pPr>
            <a:endParaRPr lang="ru-R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395536" y="188640"/>
            <a:ext cx="8568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Положительная динамика развития по большинству важнейших социально-экономических показателей: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23528" y="1844824"/>
          <a:ext cx="8496944" cy="3328584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124236"/>
                <a:gridCol w="2124236"/>
                <a:gridCol w="2124236"/>
                <a:gridCol w="2124236"/>
              </a:tblGrid>
              <a:tr h="798744"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Наименование показателей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Ед. </a:t>
                      </a:r>
                      <a:r>
                        <a:rPr lang="ru-RU" sz="2000" b="0" dirty="0" err="1" smtClean="0"/>
                        <a:t>изм</a:t>
                      </a:r>
                      <a:r>
                        <a:rPr lang="ru-RU" sz="2000" b="0" dirty="0" smtClean="0"/>
                        <a:t>.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2018 г.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2019 г.</a:t>
                      </a:r>
                      <a:endParaRPr lang="ru-RU" sz="2000" b="0" dirty="0"/>
                    </a:p>
                  </a:txBody>
                  <a:tcPr/>
                </a:tc>
              </a:tr>
              <a:tr h="146436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Население, всего, </a:t>
                      </a:r>
                    </a:p>
                    <a:p>
                      <a:pPr algn="ctr"/>
                      <a:r>
                        <a:rPr lang="ru-RU" sz="2000" b="1" i="1" dirty="0" smtClean="0"/>
                        <a:t>в том числе:</a:t>
                      </a:r>
                      <a:r>
                        <a:rPr lang="ru-RU" sz="2000" b="1" dirty="0" smtClean="0"/>
                        <a:t> </a:t>
                      </a:r>
                      <a:r>
                        <a:rPr lang="ru-RU" sz="2000" dirty="0" smtClean="0"/>
                        <a:t>занятые в экономике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чел.</a:t>
                      </a:r>
                    </a:p>
                    <a:p>
                      <a:pPr algn="ctr"/>
                      <a:endParaRPr lang="ru-RU" sz="2000" dirty="0" smtClean="0"/>
                    </a:p>
                    <a:p>
                      <a:pPr algn="ctr"/>
                      <a:endParaRPr lang="ru-RU" sz="2000" dirty="0" smtClean="0"/>
                    </a:p>
                    <a:p>
                      <a:pPr algn="ctr"/>
                      <a:endParaRPr lang="ru-RU" sz="2000" dirty="0" smtClean="0"/>
                    </a:p>
                    <a:p>
                      <a:pPr algn="ctr"/>
                      <a:r>
                        <a:rPr lang="ru-RU" sz="2000" dirty="0" smtClean="0"/>
                        <a:t>чел.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1757</a:t>
                      </a:r>
                    </a:p>
                    <a:p>
                      <a:pPr algn="ctr"/>
                      <a:endParaRPr lang="ru-RU" sz="2400" b="1" dirty="0" smtClean="0">
                        <a:solidFill>
                          <a:srgbClr val="C00000"/>
                        </a:solidFill>
                      </a:endParaRPr>
                    </a:p>
                    <a:p>
                      <a:pPr algn="ctr"/>
                      <a:endParaRPr lang="ru-RU" sz="2400" b="1" dirty="0" smtClean="0">
                        <a:solidFill>
                          <a:srgbClr val="C00000"/>
                        </a:solidFill>
                      </a:endParaRP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660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1757</a:t>
                      </a:r>
                    </a:p>
                    <a:p>
                      <a:pPr algn="ctr"/>
                      <a:endParaRPr lang="ru-RU" sz="2400" b="1" dirty="0" smtClean="0">
                        <a:solidFill>
                          <a:srgbClr val="C00000"/>
                        </a:solidFill>
                      </a:endParaRPr>
                    </a:p>
                    <a:p>
                      <a:pPr algn="ctr"/>
                      <a:endParaRPr lang="ru-RU" sz="2400" b="1" dirty="0" smtClean="0">
                        <a:solidFill>
                          <a:srgbClr val="C00000"/>
                        </a:solidFill>
                      </a:endParaRPr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673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452622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Родилось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чел.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22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11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452622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Умерло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чел.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26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17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224136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accent2"/>
                </a:solidFill>
              </a:rPr>
              <a:t>Демографическая ситуация в Сосновском муниципальном образовании</a:t>
            </a:r>
            <a:endParaRPr lang="ru-RU" sz="2400" dirty="0">
              <a:solidFill>
                <a:schemeClr val="accent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5517232"/>
            <a:ext cx="82089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Удельный вес численности сельского населения в общей численности населения района составляет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3,5%</a:t>
            </a:r>
            <a:endParaRPr lang="ru-RU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4954555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Уровень регистрируемой безработицы (к трудоспособному населению) составил </a:t>
            </a:r>
            <a:r>
              <a:rPr lang="ru-RU" sz="2400" b="1" dirty="0" smtClean="0">
                <a:solidFill>
                  <a:srgbClr val="C00000"/>
                </a:solidFill>
              </a:rPr>
              <a:t>0,35%, </a:t>
            </a:r>
            <a:r>
              <a:rPr lang="ru-RU" sz="2000" dirty="0" smtClean="0"/>
              <a:t>против </a:t>
            </a:r>
            <a:r>
              <a:rPr lang="ru-RU" sz="2400" b="1" dirty="0" smtClean="0">
                <a:solidFill>
                  <a:srgbClr val="C00000"/>
                </a:solidFill>
              </a:rPr>
              <a:t>0,41% </a:t>
            </a:r>
            <a:r>
              <a:rPr lang="ru-RU" sz="2000" dirty="0" smtClean="0"/>
              <a:t>в 2018 году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Обратились в ЦНЗ </a:t>
            </a:r>
            <a:r>
              <a:rPr lang="ru-RU" sz="2400" b="1" dirty="0" smtClean="0">
                <a:solidFill>
                  <a:srgbClr val="C00000"/>
                </a:solidFill>
              </a:rPr>
              <a:t>93</a:t>
            </a:r>
            <a:r>
              <a:rPr lang="ru-RU" sz="2000" dirty="0" smtClean="0"/>
              <a:t> человека, против </a:t>
            </a:r>
            <a:r>
              <a:rPr lang="ru-RU" sz="2400" b="1" dirty="0" smtClean="0">
                <a:solidFill>
                  <a:srgbClr val="C00000"/>
                </a:solidFill>
              </a:rPr>
              <a:t>84</a:t>
            </a:r>
            <a:r>
              <a:rPr lang="ru-RU" sz="2000" dirty="0" smtClean="0"/>
              <a:t> в 2018 году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Официально зарегистрированных безработных </a:t>
            </a:r>
            <a:r>
              <a:rPr lang="ru-RU" sz="2400" b="1" dirty="0" smtClean="0">
                <a:solidFill>
                  <a:srgbClr val="C00000"/>
                </a:solidFill>
              </a:rPr>
              <a:t>14</a:t>
            </a:r>
            <a:r>
              <a:rPr lang="ru-RU" sz="2000" dirty="0" smtClean="0"/>
              <a:t> человек, против </a:t>
            </a:r>
            <a:r>
              <a:rPr lang="ru-RU" sz="2400" b="1" dirty="0" smtClean="0">
                <a:solidFill>
                  <a:srgbClr val="C00000"/>
                </a:solidFill>
              </a:rPr>
              <a:t>12</a:t>
            </a:r>
            <a:r>
              <a:rPr lang="ru-RU" sz="2000" dirty="0" smtClean="0"/>
              <a:t> в 2018 году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Трудоустроено </a:t>
            </a:r>
            <a:r>
              <a:rPr lang="ru-RU" sz="2400" b="1" dirty="0" smtClean="0">
                <a:solidFill>
                  <a:srgbClr val="C00000"/>
                </a:solidFill>
              </a:rPr>
              <a:t>67</a:t>
            </a:r>
            <a:r>
              <a:rPr lang="ru-RU" sz="2000" dirty="0" smtClean="0"/>
              <a:t> человек, против </a:t>
            </a:r>
            <a:r>
              <a:rPr lang="ru-RU" sz="2400" b="1" dirty="0" smtClean="0">
                <a:solidFill>
                  <a:srgbClr val="C00000"/>
                </a:solidFill>
              </a:rPr>
              <a:t>48</a:t>
            </a:r>
            <a:r>
              <a:rPr lang="ru-RU" sz="2000" dirty="0" smtClean="0"/>
              <a:t> в 2018 году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Численность безработных, состоящих на учете в ЦЗН </a:t>
            </a:r>
            <a:r>
              <a:rPr lang="ru-RU" sz="2400" b="1" dirty="0" smtClean="0">
                <a:solidFill>
                  <a:srgbClr val="C00000"/>
                </a:solidFill>
              </a:rPr>
              <a:t>4</a:t>
            </a:r>
            <a:r>
              <a:rPr lang="ru-RU" sz="2000" dirty="0" smtClean="0"/>
              <a:t> человека, против </a:t>
            </a:r>
            <a:r>
              <a:rPr lang="ru-RU" sz="2400" b="1" dirty="0" smtClean="0">
                <a:solidFill>
                  <a:srgbClr val="C00000"/>
                </a:solidFill>
              </a:rPr>
              <a:t>5</a:t>
            </a:r>
            <a:r>
              <a:rPr lang="ru-RU" sz="2000" dirty="0" smtClean="0"/>
              <a:t> человек в 2018 году</a:t>
            </a: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008112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accent2"/>
                </a:solidFill>
              </a:rPr>
              <a:t>По данным ЦЗН </a:t>
            </a:r>
            <a:br>
              <a:rPr lang="ru-RU" sz="2400" dirty="0" smtClean="0">
                <a:solidFill>
                  <a:schemeClr val="accent2"/>
                </a:solidFill>
              </a:rPr>
            </a:br>
            <a:r>
              <a:rPr lang="ru-RU" sz="2400" dirty="0" smtClean="0">
                <a:solidFill>
                  <a:schemeClr val="accent2"/>
                </a:solidFill>
              </a:rPr>
              <a:t>г. Усолье-Сибирское и Усольского района:</a:t>
            </a:r>
            <a:endParaRPr lang="ru-RU" sz="24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620688"/>
            <a:ext cx="8856984" cy="5904656"/>
          </a:xfrm>
        </p:spPr>
        <p:txBody>
          <a:bodyPr>
            <a:no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Врачебная амбулатория в с. Сосновка </a:t>
            </a:r>
          </a:p>
          <a:p>
            <a:pPr algn="ctr">
              <a:buClr>
                <a:srgbClr val="C00000"/>
              </a:buClr>
              <a:buNone/>
            </a:pPr>
            <a:r>
              <a:rPr lang="ru-RU" sz="2000" dirty="0" smtClean="0"/>
              <a:t>на </a:t>
            </a:r>
            <a:r>
              <a:rPr lang="ru-RU" sz="2400" b="1" dirty="0" smtClean="0">
                <a:solidFill>
                  <a:srgbClr val="C00000"/>
                </a:solidFill>
              </a:rPr>
              <a:t>36</a:t>
            </a:r>
            <a:r>
              <a:rPr lang="ru-RU" sz="2000" dirty="0" smtClean="0"/>
              <a:t> посещений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Фельдшерско-акушерский пункт в д. </a:t>
            </a:r>
            <a:r>
              <a:rPr lang="ru-RU" sz="2000" dirty="0" err="1" smtClean="0"/>
              <a:t>Арансахой</a:t>
            </a:r>
            <a:r>
              <a:rPr lang="ru-RU" sz="2000" dirty="0" smtClean="0"/>
              <a:t> </a:t>
            </a:r>
          </a:p>
          <a:p>
            <a:pPr algn="ctr">
              <a:buClr>
                <a:srgbClr val="C00000"/>
              </a:buClr>
              <a:buNone/>
            </a:pPr>
            <a:r>
              <a:rPr lang="ru-RU" sz="2000" dirty="0" smtClean="0"/>
              <a:t>(проектная мощность </a:t>
            </a:r>
            <a:r>
              <a:rPr lang="ru-RU" sz="2400" b="1" dirty="0" smtClean="0">
                <a:solidFill>
                  <a:srgbClr val="C00000"/>
                </a:solidFill>
              </a:rPr>
              <a:t>36</a:t>
            </a:r>
            <a:r>
              <a:rPr lang="ru-RU" sz="2000" dirty="0" smtClean="0"/>
              <a:t> посещений)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МДОУ детский сад № 23 «Улыбка» количество детей на 01.01.2020г. составило </a:t>
            </a:r>
          </a:p>
          <a:p>
            <a:pPr algn="ctr">
              <a:buClr>
                <a:srgbClr val="C00000"/>
              </a:buClr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125</a:t>
            </a:r>
            <a:r>
              <a:rPr lang="ru-RU" sz="2000" dirty="0" smtClean="0"/>
              <a:t> человек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МБОУ СОШ № 7 количество детей на 1.01.2020г. составляло </a:t>
            </a:r>
          </a:p>
          <a:p>
            <a:pPr algn="ctr">
              <a:buClr>
                <a:srgbClr val="C00000"/>
              </a:buClr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223</a:t>
            </a:r>
            <a:r>
              <a:rPr lang="ru-RU" sz="2000" dirty="0" smtClean="0"/>
              <a:t> человека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ДК «Исток» с фактической вместимостью </a:t>
            </a:r>
          </a:p>
          <a:p>
            <a:pPr algn="ctr">
              <a:buClr>
                <a:srgbClr val="C00000"/>
              </a:buClr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162</a:t>
            </a:r>
            <a:r>
              <a:rPr lang="ru-RU" sz="2000" dirty="0" smtClean="0"/>
              <a:t> зрительных места</a:t>
            </a:r>
          </a:p>
          <a:p>
            <a:pPr algn="ctr"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Библиотека с книжным фондом </a:t>
            </a:r>
          </a:p>
          <a:p>
            <a:pPr algn="ctr">
              <a:buClr>
                <a:srgbClr val="C00000"/>
              </a:buClr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11 172 </a:t>
            </a:r>
            <a:r>
              <a:rPr lang="ru-RU" sz="2000" dirty="0" smtClean="0"/>
              <a:t>ед.</a:t>
            </a: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576064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Социальная сфера: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256584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</a:rPr>
              <a:t>Два</a:t>
            </a:r>
            <a:r>
              <a:rPr lang="ru-RU" sz="2000" dirty="0" smtClean="0"/>
              <a:t> раза вносились изменения в Устав Сосновского муниципального образования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 Администрацией сельского поселения зарегистрировано </a:t>
            </a:r>
            <a:r>
              <a:rPr lang="ru-RU" sz="2400" b="1" dirty="0" smtClean="0">
                <a:solidFill>
                  <a:srgbClr val="C00000"/>
                </a:solidFill>
              </a:rPr>
              <a:t>507</a:t>
            </a:r>
            <a:r>
              <a:rPr lang="ru-RU" sz="2000" dirty="0" smtClean="0"/>
              <a:t> документов, в том числе </a:t>
            </a:r>
            <a:r>
              <a:rPr lang="ru-RU" sz="2400" b="1" dirty="0" smtClean="0">
                <a:solidFill>
                  <a:srgbClr val="C00000"/>
                </a:solidFill>
              </a:rPr>
              <a:t>4</a:t>
            </a:r>
            <a:r>
              <a:rPr lang="ru-RU" sz="2000" dirty="0" smtClean="0"/>
              <a:t> письменных обращений граждан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Продолжили свою работу </a:t>
            </a:r>
            <a:r>
              <a:rPr lang="ru-RU" sz="2400" b="1" dirty="0" smtClean="0">
                <a:solidFill>
                  <a:srgbClr val="C00000"/>
                </a:solidFill>
              </a:rPr>
              <a:t>общественные организации</a:t>
            </a:r>
          </a:p>
          <a:p>
            <a:pPr algn="just">
              <a:buClr>
                <a:srgbClr val="C00000"/>
              </a:buClr>
              <a:buNone/>
            </a:pPr>
            <a:r>
              <a:rPr lang="ru-RU" sz="2000" dirty="0" smtClean="0"/>
              <a:t>    Совет старост</a:t>
            </a:r>
          </a:p>
          <a:p>
            <a:pPr algn="just">
              <a:buClr>
                <a:srgbClr val="C00000"/>
              </a:buClr>
              <a:buNone/>
            </a:pPr>
            <a:r>
              <a:rPr lang="ru-RU" sz="2000" dirty="0" smtClean="0"/>
              <a:t>    Совет женщин</a:t>
            </a:r>
          </a:p>
          <a:p>
            <a:pPr algn="just">
              <a:buClr>
                <a:srgbClr val="C00000"/>
              </a:buClr>
              <a:buNone/>
            </a:pPr>
            <a:r>
              <a:rPr lang="ru-RU" sz="2000" dirty="0" smtClean="0"/>
              <a:t>    Совет предпринимателей</a:t>
            </a:r>
          </a:p>
          <a:p>
            <a:pPr algn="just">
              <a:buClr>
                <a:srgbClr val="C00000"/>
              </a:buClr>
              <a:buNone/>
            </a:pPr>
            <a:r>
              <a:rPr lang="ru-RU" sz="2000" dirty="0" smtClean="0"/>
              <a:t>    Совет ветеранов</a:t>
            </a:r>
          </a:p>
          <a:p>
            <a:pPr algn="just">
              <a:buClr>
                <a:srgbClr val="C00000"/>
              </a:buClr>
              <a:buNone/>
            </a:pPr>
            <a:r>
              <a:rPr lang="ru-RU" sz="2000" dirty="0" smtClean="0"/>
              <a:t>    Общественная комиссия по делам несовершеннолетних </a:t>
            </a: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В течении 2019 года: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116633"/>
          <a:ext cx="8229600" cy="6626663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5904656"/>
                <a:gridCol w="2324944"/>
              </a:tblGrid>
              <a:tr h="499993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Меры социальной поддержки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Численность (чел.)</a:t>
                      </a:r>
                      <a:endParaRPr lang="ru-RU" sz="1800" dirty="0"/>
                    </a:p>
                  </a:txBody>
                  <a:tcPr/>
                </a:tc>
              </a:tr>
              <a:tr h="580349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 оплате жилья и коммунальных услуг, финансированные из обл. бюджета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127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580349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 оплате жилья и коммунальных услуг, финансируемых из</a:t>
                      </a:r>
                      <a:r>
                        <a:rPr lang="ru-RU" sz="1600" baseline="0" dirty="0" smtClean="0"/>
                        <a:t> федерального бюджета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122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580349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 оплате топлива, финансируемые из областного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бюджета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91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580349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По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оплате топлива, финансируемые из федерального бюджета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122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580349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Меры социальной поддержки в твердой</a:t>
                      </a:r>
                      <a:r>
                        <a:rPr lang="ru-RU" sz="1600" baseline="0" dirty="0" smtClean="0"/>
                        <a:t> денежной сумме педагогическим работникам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36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749989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Ежемесячная выплата денежных средств на содержание детей, находящихся под опекой или попечительством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749989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Ежемесячная выплата денежных средств на содержание детей, переданных</a:t>
                      </a:r>
                      <a:r>
                        <a:rPr lang="ru-RU" sz="1600" baseline="0" dirty="0" smtClean="0"/>
                        <a:t> на воспитание в приемную семью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7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91963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Количество детей пользующихся правом на бесплатное питание для учащихся, посещающих общеобразовательное учреждение МОУ СОШ № 7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54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659375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/>
                        <a:t>ИТОГО:</a:t>
                      </a:r>
                      <a:endParaRPr lang="ru-RU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561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8928992" cy="6741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288032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rgbClr val="C00000"/>
                </a:solidFill>
              </a:rPr>
              <a:t>Исполнение расходной части бюджета</a:t>
            </a:r>
            <a:endParaRPr lang="ru-RU" sz="2000" dirty="0">
              <a:solidFill>
                <a:srgbClr val="C00000"/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79512" y="476667"/>
          <a:ext cx="8784977" cy="6295452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6120680"/>
                <a:gridCol w="1584176"/>
                <a:gridCol w="1080121"/>
              </a:tblGrid>
              <a:tr h="476361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Функциональная статья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Кассовые назначения</a:t>
                      </a:r>
                      <a:r>
                        <a:rPr lang="ru-RU" sz="1000" baseline="0" dirty="0" smtClean="0"/>
                        <a:t> на 2019 год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Исполнение за 2019 год</a:t>
                      </a:r>
                      <a:endParaRPr lang="ru-RU" sz="1000" dirty="0"/>
                    </a:p>
                  </a:txBody>
                  <a:tcPr/>
                </a:tc>
              </a:tr>
              <a:tr h="47636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Общегосударственные</a:t>
                      </a:r>
                      <a:r>
                        <a:rPr lang="ru-RU" sz="1600" baseline="0" dirty="0" smtClean="0"/>
                        <a:t> вопросы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C00000"/>
                          </a:solidFill>
                        </a:rPr>
                        <a:t>6 853,6</a:t>
                      </a:r>
                      <a:endParaRPr lang="ru-RU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C00000"/>
                          </a:solidFill>
                        </a:rPr>
                        <a:t>6 223,4</a:t>
                      </a:r>
                      <a:endParaRPr lang="ru-RU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47636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Национальная оборона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C00000"/>
                          </a:solidFill>
                        </a:rPr>
                        <a:t>287,9</a:t>
                      </a:r>
                      <a:endParaRPr lang="ru-RU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C00000"/>
                          </a:solidFill>
                        </a:rPr>
                        <a:t>287,9</a:t>
                      </a:r>
                      <a:endParaRPr lang="ru-RU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47636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Национальная безопасность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C00000"/>
                          </a:solidFill>
                        </a:rPr>
                        <a:t>89,2</a:t>
                      </a:r>
                      <a:endParaRPr lang="ru-RU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C00000"/>
                          </a:solidFill>
                        </a:rPr>
                        <a:t>22,75</a:t>
                      </a:r>
                      <a:endParaRPr lang="ru-RU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47636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Национальная экономика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C00000"/>
                          </a:solidFill>
                        </a:rPr>
                        <a:t>2 050,5</a:t>
                      </a:r>
                      <a:endParaRPr lang="ru-RU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C00000"/>
                          </a:solidFill>
                        </a:rPr>
                        <a:t>1 619,5</a:t>
                      </a:r>
                      <a:endParaRPr lang="ru-RU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47636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Жилищно-коммунальное хозяйство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C00000"/>
                          </a:solidFill>
                        </a:rPr>
                        <a:t>5 091,5</a:t>
                      </a:r>
                      <a:endParaRPr lang="ru-RU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C00000"/>
                          </a:solidFill>
                        </a:rPr>
                        <a:t>4 988,2</a:t>
                      </a:r>
                      <a:endParaRPr lang="ru-RU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47636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Образование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C00000"/>
                          </a:solidFill>
                        </a:rPr>
                        <a:t>90,5</a:t>
                      </a:r>
                      <a:endParaRPr lang="ru-RU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C00000"/>
                          </a:solidFill>
                        </a:rPr>
                        <a:t>88,5</a:t>
                      </a:r>
                      <a:endParaRPr lang="ru-RU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47636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Культура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C00000"/>
                          </a:solidFill>
                        </a:rPr>
                        <a:t>6 160,2</a:t>
                      </a:r>
                      <a:endParaRPr lang="ru-RU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C00000"/>
                          </a:solidFill>
                        </a:rPr>
                        <a:t>5 772,8</a:t>
                      </a:r>
                      <a:endParaRPr lang="ru-RU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47636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Социальная политика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C00000"/>
                          </a:solidFill>
                        </a:rPr>
                        <a:t>174,2</a:t>
                      </a:r>
                      <a:endParaRPr lang="ru-RU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C00000"/>
                          </a:solidFill>
                        </a:rPr>
                        <a:t>162,0</a:t>
                      </a:r>
                      <a:endParaRPr lang="ru-RU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47636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Физическая культура и спорт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C00000"/>
                          </a:solidFill>
                        </a:rPr>
                        <a:t>30,1</a:t>
                      </a:r>
                      <a:endParaRPr lang="ru-RU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C00000"/>
                          </a:solidFill>
                        </a:rPr>
                        <a:t>29,2</a:t>
                      </a:r>
                      <a:endParaRPr lang="ru-RU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47636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Средства массовой информации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C00000"/>
                          </a:solidFill>
                        </a:rPr>
                        <a:t>0,7</a:t>
                      </a:r>
                      <a:endParaRPr lang="ru-RU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C00000"/>
                          </a:solidFill>
                        </a:rPr>
                        <a:t>0,6</a:t>
                      </a:r>
                      <a:endParaRPr lang="ru-RU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47636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Межбюджетные трансферты общего характера бюджетам бюджетной системы Российской Федерации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C00000"/>
                          </a:solidFill>
                        </a:rPr>
                        <a:t>622,9</a:t>
                      </a:r>
                      <a:endParaRPr lang="ru-RU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C00000"/>
                          </a:solidFill>
                        </a:rPr>
                        <a:t>622,9</a:t>
                      </a:r>
                      <a:endParaRPr lang="ru-RU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476361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ИТОГО: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C00000"/>
                          </a:solidFill>
                        </a:rPr>
                        <a:t>21 451,3</a:t>
                      </a:r>
                      <a:endParaRPr lang="ru-RU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C00000"/>
                          </a:solidFill>
                        </a:rPr>
                        <a:t>19</a:t>
                      </a:r>
                      <a:r>
                        <a:rPr lang="ru-RU" sz="1500" b="1" baseline="0" dirty="0" smtClean="0">
                          <a:solidFill>
                            <a:srgbClr val="C00000"/>
                          </a:solidFill>
                        </a:rPr>
                        <a:t> 817,7</a:t>
                      </a:r>
                      <a:endParaRPr lang="ru-RU" sz="15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251520" y="620688"/>
          <a:ext cx="8712968" cy="623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39552" y="260648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Реализация муниципальных программ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908720"/>
            <a:ext cx="8507288" cy="576064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800" dirty="0" smtClean="0"/>
              <a:t> </a:t>
            </a:r>
            <a:r>
              <a:rPr lang="ru-RU" sz="2000" dirty="0" smtClean="0"/>
              <a:t>Грейдирование автомобильных дорог </a:t>
            </a:r>
          </a:p>
          <a:p>
            <a:pPr algn="ctr">
              <a:buClr>
                <a:srgbClr val="C00000"/>
              </a:buClr>
              <a:buNone/>
            </a:pPr>
            <a:r>
              <a:rPr lang="ru-RU" sz="2000" dirty="0" smtClean="0"/>
              <a:t>на сумму </a:t>
            </a:r>
            <a:r>
              <a:rPr lang="ru-RU" sz="2400" b="1" dirty="0" smtClean="0">
                <a:solidFill>
                  <a:srgbClr val="C00000"/>
                </a:solidFill>
              </a:rPr>
              <a:t>51</a:t>
            </a:r>
            <a:r>
              <a:rPr lang="ru-RU" sz="2000" dirty="0" smtClean="0"/>
              <a:t> т. р.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 Дооборудовано уличное освещение </a:t>
            </a:r>
          </a:p>
          <a:p>
            <a:pPr algn="ctr">
              <a:buClr>
                <a:srgbClr val="C00000"/>
              </a:buClr>
              <a:buNone/>
            </a:pPr>
            <a:r>
              <a:rPr lang="ru-RU" sz="2000" dirty="0" smtClean="0"/>
              <a:t>на сумму </a:t>
            </a:r>
            <a:r>
              <a:rPr lang="ru-RU" sz="2400" b="1" dirty="0" smtClean="0">
                <a:solidFill>
                  <a:srgbClr val="C00000"/>
                </a:solidFill>
              </a:rPr>
              <a:t>155,7</a:t>
            </a:r>
            <a:r>
              <a:rPr lang="ru-RU" sz="2000" dirty="0" smtClean="0"/>
              <a:t> т. р.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 Устройство пешеходной дорожки по ул. Победы </a:t>
            </a:r>
          </a:p>
          <a:p>
            <a:pPr algn="ctr">
              <a:buClr>
                <a:srgbClr val="C00000"/>
              </a:buClr>
              <a:buNone/>
            </a:pPr>
            <a:r>
              <a:rPr lang="ru-RU" sz="2000" dirty="0" smtClean="0"/>
              <a:t>на сумму </a:t>
            </a:r>
            <a:r>
              <a:rPr lang="ru-RU" sz="2400" b="1" dirty="0" smtClean="0">
                <a:solidFill>
                  <a:srgbClr val="C00000"/>
                </a:solidFill>
              </a:rPr>
              <a:t>99,9</a:t>
            </a:r>
            <a:r>
              <a:rPr lang="ru-RU" sz="2000" dirty="0" smtClean="0"/>
              <a:t> т. р.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800" dirty="0" smtClean="0"/>
          </a:p>
          <a:p>
            <a:endParaRPr lang="ru-RU" sz="11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648072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На средства дорожного фонда выполнены мероприятия: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7" name="Рисунок 6" descr="IMG-41f719dd70d51628c567c49c75635615-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8144" y="5085184"/>
            <a:ext cx="2952328" cy="1584176"/>
          </a:xfrm>
          <a:prstGeom prst="rect">
            <a:avLst/>
          </a:prstGeom>
        </p:spPr>
      </p:pic>
      <p:pic>
        <p:nvPicPr>
          <p:cNvPr id="8" name="Рисунок 7" descr="IMG-cfb03031e1d9989803b65f92120c6980-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8144" y="1412776"/>
            <a:ext cx="2880320" cy="1656184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16632"/>
            <a:ext cx="8964488" cy="6552728"/>
          </a:xfrm>
        </p:spPr>
        <p:txBody>
          <a:bodyPr/>
          <a:lstStyle/>
          <a:p>
            <a:pPr>
              <a:buClr>
                <a:srgbClr val="C00000"/>
              </a:buClr>
              <a:buSzPct val="47000"/>
              <a:buFont typeface="Wingdings" pitchFamily="2" charset="2"/>
              <a:buChar char="q"/>
            </a:pPr>
            <a:r>
              <a:rPr lang="ru-RU" sz="2800" dirty="0" smtClean="0"/>
              <a:t> </a:t>
            </a:r>
            <a:r>
              <a:rPr lang="ru-RU" sz="2000" dirty="0" smtClean="0"/>
              <a:t>Частичная отсыпка дорог (д. </a:t>
            </a:r>
            <a:r>
              <a:rPr lang="ru-RU" sz="2000" dirty="0" err="1" smtClean="0"/>
              <a:t>Арансахой</a:t>
            </a:r>
            <a:r>
              <a:rPr lang="ru-RU" sz="2000" dirty="0" smtClean="0"/>
              <a:t> и с. Сосновка, ул. Заводская) </a:t>
            </a:r>
          </a:p>
          <a:p>
            <a:pPr algn="ctr">
              <a:buClr>
                <a:srgbClr val="C00000"/>
              </a:buClr>
              <a:buNone/>
            </a:pPr>
            <a:r>
              <a:rPr lang="ru-RU" sz="2000" dirty="0" smtClean="0"/>
              <a:t>на сумму 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</a:rPr>
              <a:t>628,4</a:t>
            </a:r>
            <a:r>
              <a:rPr lang="ru-RU" sz="2000" dirty="0" smtClean="0"/>
              <a:t> т. р.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 Нанесение дорожной разметки (ул. Победы и ул. Лесная)</a:t>
            </a:r>
          </a:p>
          <a:p>
            <a:pPr algn="ctr">
              <a:buNone/>
            </a:pPr>
            <a:r>
              <a:rPr lang="ru-RU" sz="2000" dirty="0" smtClean="0"/>
              <a:t>   на сумму </a:t>
            </a:r>
            <a:r>
              <a:rPr lang="ru-RU" sz="2400" b="1" dirty="0" smtClean="0">
                <a:solidFill>
                  <a:srgbClr val="C00000"/>
                </a:solidFill>
              </a:rPr>
              <a:t>45,8</a:t>
            </a:r>
            <a:r>
              <a:rPr lang="ru-RU" sz="2000" dirty="0" smtClean="0"/>
              <a:t> т. р.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 Приобретение дорожных знаков (4 шт.)</a:t>
            </a:r>
          </a:p>
          <a:p>
            <a:pPr algn="ctr">
              <a:buNone/>
            </a:pPr>
            <a:r>
              <a:rPr lang="ru-RU" sz="2000" dirty="0" smtClean="0"/>
              <a:t>   на сумму</a:t>
            </a:r>
            <a:r>
              <a:rPr lang="ru-RU" sz="2400" b="1" dirty="0" smtClean="0">
                <a:solidFill>
                  <a:srgbClr val="C00000"/>
                </a:solidFill>
              </a:rPr>
              <a:t> 6,4</a:t>
            </a:r>
            <a:r>
              <a:rPr lang="ru-RU" sz="2400" dirty="0" smtClean="0"/>
              <a:t> </a:t>
            </a:r>
            <a:r>
              <a:rPr lang="ru-RU" sz="2000" dirty="0" smtClean="0"/>
              <a:t>т. р.</a:t>
            </a:r>
          </a:p>
          <a:p>
            <a:endParaRPr lang="ru-RU" dirty="0"/>
          </a:p>
        </p:txBody>
      </p:sp>
      <p:pic>
        <p:nvPicPr>
          <p:cNvPr id="4" name="Рисунок 3" descr="IMG-8e77f8971b8d1a2dd4568e31f2eb99d5-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2160" y="3140968"/>
            <a:ext cx="2915816" cy="1656184"/>
          </a:xfrm>
          <a:prstGeom prst="rect">
            <a:avLst/>
          </a:prstGeom>
        </p:spPr>
      </p:pic>
      <p:pic>
        <p:nvPicPr>
          <p:cNvPr id="5" name="Рисунок 4" descr="IMG-a257aee7f136a74c8928aeb27c2ae04c-Vлол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12160" y="5085184"/>
            <a:ext cx="2947941" cy="1656184"/>
          </a:xfrm>
          <a:prstGeom prst="rect">
            <a:avLst/>
          </a:prstGeom>
        </p:spPr>
      </p:pic>
      <p:pic>
        <p:nvPicPr>
          <p:cNvPr id="6" name="Рисунок 5" descr="IMG_483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12160" y="764704"/>
            <a:ext cx="2880320" cy="151216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07504" y="692696"/>
            <a:ext cx="9036496" cy="4958011"/>
          </a:xfrm>
        </p:spPr>
        <p:txBody>
          <a:bodyPr>
            <a:normAutofit/>
          </a:bodyPr>
          <a:lstStyle/>
          <a:p>
            <a:pPr algn="just">
              <a:buClr>
                <a:srgbClr val="C00000"/>
              </a:buClr>
              <a:buNone/>
            </a:pPr>
            <a:r>
              <a:rPr lang="ru-RU" sz="2800" dirty="0" smtClean="0"/>
              <a:t> 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Выполнен текущий ремонт переезда участка автомобильной дороги по пер. Заречному, протяженностью 17 м., с установкой перил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 На экономию средств от проведения торгов установлены барьерные ограждения из железобетонных блоков по пер. Заречному, с двух сторон, общей протяженностью 33,6 м., объем финансирования составил </a:t>
            </a:r>
          </a:p>
          <a:p>
            <a:pPr algn="ctr">
              <a:buClr>
                <a:srgbClr val="C00000"/>
              </a:buClr>
              <a:buNone/>
            </a:pPr>
            <a:r>
              <a:rPr lang="ru-RU" sz="2000" dirty="0" smtClean="0"/>
              <a:t>Общая сумма </a:t>
            </a:r>
            <a:r>
              <a:rPr lang="ru-RU" sz="2400" b="1" dirty="0" smtClean="0">
                <a:solidFill>
                  <a:srgbClr val="C00000"/>
                </a:solidFill>
              </a:rPr>
              <a:t>441,95</a:t>
            </a:r>
            <a:r>
              <a:rPr lang="ru-RU" sz="2000" dirty="0" smtClean="0"/>
              <a:t> т. р.</a:t>
            </a: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0"/>
            <a:ext cx="8784976" cy="764704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/>
            </a:r>
            <a:br>
              <a:rPr lang="ru-RU" sz="2400" dirty="0" smtClean="0">
                <a:solidFill>
                  <a:srgbClr val="C00000"/>
                </a:solidFill>
              </a:rPr>
            </a:br>
            <a:r>
              <a:rPr lang="ru-RU" sz="2400" dirty="0" smtClean="0">
                <a:solidFill>
                  <a:srgbClr val="C00000"/>
                </a:solidFill>
              </a:rPr>
              <a:t>В рамках реализации мероприятий перечня проекта «Народные инициативы»: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4" name="Рисунок 3" descr="прил 1 текущий ремонт переезда участка автомобильной дороги общего пользования местного значения по пер. Заречному, с. Сосновк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4439077"/>
            <a:ext cx="3744416" cy="2065729"/>
          </a:xfrm>
          <a:prstGeom prst="rect">
            <a:avLst/>
          </a:prstGeom>
        </p:spPr>
      </p:pic>
      <p:pic>
        <p:nvPicPr>
          <p:cNvPr id="5" name="Рисунок 4" descr="прил 1 Барьерные ограждения на участке автомобильной дороги общего пользования местного значения по пер. Заречному, с. Сосновк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4048" y="4437112"/>
            <a:ext cx="3779912" cy="2016224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07504" y="1484784"/>
            <a:ext cx="9036496" cy="4522509"/>
          </a:xfrm>
        </p:spPr>
        <p:txBody>
          <a:bodyPr>
            <a:normAutofit/>
          </a:bodyPr>
          <a:lstStyle/>
          <a:p>
            <a:pPr algn="just">
              <a:buClr>
                <a:srgbClr val="C00000"/>
              </a:buClr>
              <a:buNone/>
            </a:pPr>
            <a:r>
              <a:rPr lang="ru-RU" sz="3200" dirty="0" smtClean="0"/>
              <a:t> </a:t>
            </a:r>
            <a:endParaRPr lang="ru-RU" sz="2000" dirty="0" smtClean="0"/>
          </a:p>
          <a:p>
            <a:pPr algn="ctr"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перед ООО «ТК Белая» – </a:t>
            </a:r>
            <a:r>
              <a:rPr lang="ru-RU" sz="2400" b="1" dirty="0" smtClean="0">
                <a:solidFill>
                  <a:srgbClr val="C00000"/>
                </a:solidFill>
              </a:rPr>
              <a:t>435,1</a:t>
            </a:r>
            <a:r>
              <a:rPr lang="ru-RU" sz="2000" dirty="0" smtClean="0"/>
              <a:t> т.р.</a:t>
            </a:r>
          </a:p>
          <a:p>
            <a:pPr algn="ctr">
              <a:buClr>
                <a:srgbClr val="C00000"/>
              </a:buClr>
              <a:buNone/>
            </a:pPr>
            <a:r>
              <a:rPr lang="ru-RU" sz="2000" dirty="0" smtClean="0"/>
              <a:t>  (на 01.01.2019г. – </a:t>
            </a:r>
            <a:r>
              <a:rPr lang="ru-RU" sz="2400" b="1" dirty="0" smtClean="0">
                <a:solidFill>
                  <a:srgbClr val="C00000"/>
                </a:solidFill>
              </a:rPr>
              <a:t>1 166,3 </a:t>
            </a:r>
            <a:r>
              <a:rPr lang="ru-RU" sz="2000" dirty="0" smtClean="0"/>
              <a:t>т. р.)</a:t>
            </a:r>
          </a:p>
          <a:p>
            <a:pPr algn="ctr"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 algn="ctr"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 перед ООО «</a:t>
            </a:r>
            <a:r>
              <a:rPr lang="ru-RU" sz="2000" dirty="0" err="1" smtClean="0"/>
              <a:t>Усольчанка</a:t>
            </a:r>
            <a:r>
              <a:rPr lang="ru-RU" sz="2000" dirty="0" smtClean="0"/>
              <a:t>» – </a:t>
            </a:r>
            <a:r>
              <a:rPr lang="ru-RU" sz="2400" b="1" dirty="0" smtClean="0">
                <a:solidFill>
                  <a:srgbClr val="C00000"/>
                </a:solidFill>
              </a:rPr>
              <a:t>241,4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dirty="0" smtClean="0"/>
              <a:t>т. р. </a:t>
            </a:r>
          </a:p>
          <a:p>
            <a:pPr algn="ctr">
              <a:buClr>
                <a:srgbClr val="C00000"/>
              </a:buClr>
              <a:buNone/>
            </a:pPr>
            <a:r>
              <a:rPr lang="ru-RU" sz="2000" dirty="0" smtClean="0"/>
              <a:t>  (на 01.01.2019г. – </a:t>
            </a:r>
            <a:r>
              <a:rPr lang="ru-RU" sz="2400" b="1" dirty="0" smtClean="0">
                <a:solidFill>
                  <a:srgbClr val="C00000"/>
                </a:solidFill>
              </a:rPr>
              <a:t>268,0</a:t>
            </a:r>
            <a:r>
              <a:rPr lang="ru-RU" sz="2000" dirty="0" smtClean="0"/>
              <a:t> т. р.)</a:t>
            </a: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На 01.01.2020 год задолженность населения за услуги жилищно-коммунального хозяйства составляет: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30"/>
            <a:ext cx="8229600" cy="4972006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Ремонт сантехнического оборудования в муниципальной квартире по ул. Мира, 1-6 на сумму </a:t>
            </a:r>
            <a:r>
              <a:rPr lang="ru-RU" sz="2400" b="1" dirty="0" smtClean="0">
                <a:solidFill>
                  <a:srgbClr val="C00000"/>
                </a:solidFill>
              </a:rPr>
              <a:t>37,561</a:t>
            </a:r>
            <a:r>
              <a:rPr lang="ru-RU" sz="2000" dirty="0" smtClean="0"/>
              <a:t> т. р.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Приобретен </a:t>
            </a:r>
            <a:r>
              <a:rPr lang="ru-RU" sz="2000" dirty="0" err="1" smtClean="0"/>
              <a:t>погружной</a:t>
            </a:r>
            <a:r>
              <a:rPr lang="ru-RU" sz="2000" dirty="0" smtClean="0"/>
              <a:t> насос, шланг, хомуты, труба профильная и выполнено бурение скважины для заливки корта на сумму </a:t>
            </a:r>
            <a:r>
              <a:rPr lang="ru-RU" sz="2400" b="1" dirty="0" smtClean="0">
                <a:solidFill>
                  <a:srgbClr val="C00000"/>
                </a:solidFill>
              </a:rPr>
              <a:t>70,2</a:t>
            </a:r>
            <a:r>
              <a:rPr lang="ru-RU" sz="2000" dirty="0" smtClean="0"/>
              <a:t> т. р.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Проведено исследование воды на микробиологические показатели на сумму </a:t>
            </a:r>
            <a:r>
              <a:rPr lang="ru-RU" sz="2400" b="1" dirty="0" smtClean="0">
                <a:solidFill>
                  <a:srgbClr val="C00000"/>
                </a:solidFill>
              </a:rPr>
              <a:t>70,7</a:t>
            </a:r>
            <a:r>
              <a:rPr lang="ru-RU" sz="2000" dirty="0" smtClean="0"/>
              <a:t> т. р.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Приобретены строительные материалы (круг, труба) для текущего ремонта переезда участка автомобильной дороги по пер. Заречному на сумму </a:t>
            </a:r>
            <a:r>
              <a:rPr lang="ru-RU" sz="2400" b="1" dirty="0" smtClean="0">
                <a:solidFill>
                  <a:srgbClr val="C00000"/>
                </a:solidFill>
              </a:rPr>
              <a:t>30 960 </a:t>
            </a:r>
            <a:r>
              <a:rPr lang="ru-RU" sz="2000" dirty="0" smtClean="0"/>
              <a:t>т. р.</a:t>
            </a: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В течении 2019 года в сфере жилищно-коммунального хозяйства выполнены мероприятия: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1124744"/>
            <a:ext cx="8784976" cy="5616624"/>
          </a:xfrm>
        </p:spPr>
        <p:txBody>
          <a:bodyPr/>
          <a:lstStyle/>
          <a:p>
            <a:pPr algn="ctr">
              <a:buClr>
                <a:srgbClr val="C00000"/>
              </a:buClr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в рамках проекта «Народные инициативы»:</a:t>
            </a:r>
            <a:endParaRPr lang="ru-RU" sz="2400" b="1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400" dirty="0" smtClean="0"/>
          </a:p>
          <a:p>
            <a:pPr algn="just"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 Приобретен теневой навес (п. Белогорск) </a:t>
            </a:r>
          </a:p>
          <a:p>
            <a:pPr algn="ctr">
              <a:buClr>
                <a:srgbClr val="C00000"/>
              </a:buClr>
              <a:buNone/>
            </a:pPr>
            <a:r>
              <a:rPr lang="ru-RU" sz="2000" dirty="0" smtClean="0"/>
              <a:t>на сумму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</a:rPr>
              <a:t>64,817</a:t>
            </a:r>
            <a:r>
              <a:rPr lang="ru-RU" sz="2000" dirty="0" smtClean="0"/>
              <a:t> т. р.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4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4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4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4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4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4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400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dirty="0" smtClean="0">
                <a:solidFill>
                  <a:srgbClr val="C00000"/>
                </a:solidFill>
              </a:rPr>
              <a:t>В 2019 году выполнены мероприятия по благоустройству:</a:t>
            </a:r>
            <a:r>
              <a:rPr lang="ru-RU" sz="2400" dirty="0" smtClean="0">
                <a:solidFill>
                  <a:srgbClr val="C00000"/>
                </a:solidFill>
              </a:rPr>
              <a:t/>
            </a:r>
            <a:br>
              <a:rPr lang="ru-RU" sz="2400" dirty="0" smtClean="0">
                <a:solidFill>
                  <a:srgbClr val="C00000"/>
                </a:solidFill>
              </a:rPr>
            </a:b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7" name="Рисунок 6" descr="прил 1 теневой навес п. Белогорск, ул. Рыбаков, 1 б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8" y="2996952"/>
            <a:ext cx="4227933" cy="316835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5904656"/>
          </a:xfrm>
        </p:spPr>
        <p:txBody>
          <a:bodyPr/>
          <a:lstStyle/>
          <a:p>
            <a:pPr algn="ctr">
              <a:buClr>
                <a:srgbClr val="C00000"/>
              </a:buClr>
              <a:buNone/>
            </a:pPr>
            <a:r>
              <a:rPr lang="ru-RU" sz="2400" b="1" dirty="0" smtClean="0"/>
              <a:t> </a:t>
            </a:r>
            <a:r>
              <a:rPr lang="ru-RU" sz="2400" b="1" dirty="0" smtClean="0">
                <a:solidFill>
                  <a:srgbClr val="C00000"/>
                </a:solidFill>
              </a:rPr>
              <a:t>в рамках проекта «Формирование современной городской среды»: </a:t>
            </a:r>
          </a:p>
          <a:p>
            <a:pPr algn="ctr">
              <a:buClr>
                <a:srgbClr val="C00000"/>
              </a:buClr>
              <a:buNone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Благоустроенна  общественная территория парка отдыха на пересечении улиц Победы и Лесной. Выполнены мероприятия по ограждению и освещению по периметру парка отдыха. </a:t>
            </a:r>
          </a:p>
          <a:p>
            <a:pPr algn="ctr">
              <a:buClr>
                <a:srgbClr val="C00000"/>
              </a:buClr>
              <a:buNone/>
            </a:pPr>
            <a:r>
              <a:rPr lang="ru-RU" sz="2000" dirty="0" smtClean="0"/>
              <a:t>на сумму</a:t>
            </a:r>
            <a:r>
              <a:rPr lang="ru-RU" sz="2000" b="1" dirty="0" smtClean="0">
                <a:solidFill>
                  <a:srgbClr val="C00000"/>
                </a:solidFill>
              </a:rPr>
              <a:t>  </a:t>
            </a:r>
            <a:r>
              <a:rPr lang="ru-RU" sz="2400" b="1" dirty="0" smtClean="0">
                <a:solidFill>
                  <a:srgbClr val="C00000"/>
                </a:solidFill>
              </a:rPr>
              <a:t>2 294,56 </a:t>
            </a:r>
            <a:r>
              <a:rPr lang="ru-RU" sz="2000" dirty="0" smtClean="0"/>
              <a:t>т. р.</a:t>
            </a:r>
          </a:p>
          <a:p>
            <a:endParaRPr lang="ru-RU" dirty="0"/>
          </a:p>
        </p:txBody>
      </p:sp>
      <p:pic>
        <p:nvPicPr>
          <p:cNvPr id="4" name="Рисунок 3" descr="прил 2 Ограждение парка отдых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984" y="2996952"/>
            <a:ext cx="4392488" cy="324036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116632"/>
            <a:ext cx="8784976" cy="6480720"/>
          </a:xfrm>
        </p:spPr>
        <p:txBody>
          <a:bodyPr>
            <a:normAutofit/>
          </a:bodyPr>
          <a:lstStyle/>
          <a:p>
            <a:pPr algn="ctr">
              <a:buClr>
                <a:srgbClr val="C00000"/>
              </a:buClr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в рамках реализации муниципальной программы Усольского районного муниципального образования выполнены мероприятия:</a:t>
            </a:r>
          </a:p>
          <a:p>
            <a:pPr algn="ctr">
              <a:buClr>
                <a:srgbClr val="C00000"/>
              </a:buClr>
              <a:buNone/>
            </a:pPr>
            <a:endParaRPr lang="ru-RU" sz="2400" b="1" dirty="0" smtClean="0">
              <a:solidFill>
                <a:srgbClr val="C00000"/>
              </a:solidFill>
            </a:endParaRP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Укладка тротуарной плитки в парке отдыха </a:t>
            </a:r>
          </a:p>
          <a:p>
            <a:pPr algn="ctr">
              <a:buClr>
                <a:srgbClr val="C00000"/>
              </a:buClr>
              <a:buNone/>
            </a:pPr>
            <a:r>
              <a:rPr lang="ru-RU" sz="2000" dirty="0" smtClean="0"/>
              <a:t>на сумму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</a:rPr>
              <a:t> 775,0</a:t>
            </a:r>
            <a:r>
              <a:rPr lang="ru-RU" sz="2400" dirty="0" smtClean="0"/>
              <a:t> </a:t>
            </a:r>
            <a:r>
              <a:rPr lang="ru-RU" sz="2000" dirty="0" smtClean="0"/>
              <a:t>т. р.</a:t>
            </a:r>
          </a:p>
          <a:p>
            <a:pPr algn="ctr">
              <a:buClr>
                <a:srgbClr val="C00000"/>
              </a:buClr>
              <a:buNone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Установлено видеонаблюдение на территории парка отдыха </a:t>
            </a:r>
          </a:p>
          <a:p>
            <a:pPr algn="ctr">
              <a:buClr>
                <a:srgbClr val="C00000"/>
              </a:buClr>
              <a:buNone/>
            </a:pPr>
            <a:r>
              <a:rPr lang="ru-RU" sz="2000" dirty="0" smtClean="0"/>
              <a:t>на сумму</a:t>
            </a:r>
            <a:r>
              <a:rPr lang="ru-RU" sz="2000" b="1" dirty="0" smtClean="0">
                <a:solidFill>
                  <a:srgbClr val="C00000"/>
                </a:solidFill>
              </a:rPr>
              <a:t>  </a:t>
            </a:r>
            <a:r>
              <a:rPr lang="ru-RU" sz="2400" b="1" dirty="0" smtClean="0">
                <a:solidFill>
                  <a:srgbClr val="C00000"/>
                </a:solidFill>
              </a:rPr>
              <a:t>225,0</a:t>
            </a:r>
            <a:r>
              <a:rPr lang="ru-RU" sz="2000" dirty="0" smtClean="0"/>
              <a:t> т. р.</a:t>
            </a:r>
          </a:p>
          <a:p>
            <a:pPr algn="ctr">
              <a:buClr>
                <a:srgbClr val="C00000"/>
              </a:buClr>
              <a:buNone/>
            </a:pPr>
            <a:endParaRPr lang="ru-RU" sz="2000" dirty="0" smtClean="0"/>
          </a:p>
          <a:p>
            <a:pPr algn="ctr">
              <a:buClr>
                <a:srgbClr val="C00000"/>
              </a:buClr>
              <a:buNone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</p:txBody>
      </p:sp>
      <p:pic>
        <p:nvPicPr>
          <p:cNvPr id="4" name="Рисунок 3" descr="IMG_54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56176" y="2060848"/>
            <a:ext cx="2808312" cy="1800200"/>
          </a:xfrm>
          <a:prstGeom prst="rect">
            <a:avLst/>
          </a:prstGeom>
        </p:spPr>
      </p:pic>
      <p:pic>
        <p:nvPicPr>
          <p:cNvPr id="5" name="Рисунок 4" descr="IMG_459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84168" y="4581128"/>
            <a:ext cx="2808313" cy="187220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Выполнено ограждение контейнерных площадок </a:t>
            </a:r>
          </a:p>
          <a:p>
            <a:pPr algn="ctr">
              <a:buClr>
                <a:srgbClr val="C00000"/>
              </a:buClr>
              <a:buNone/>
            </a:pPr>
            <a:r>
              <a:rPr lang="ru-RU" sz="2000" dirty="0" smtClean="0"/>
              <a:t>на сумму </a:t>
            </a:r>
            <a:r>
              <a:rPr lang="ru-RU" sz="2400" b="1" dirty="0" smtClean="0">
                <a:solidFill>
                  <a:srgbClr val="C00000"/>
                </a:solidFill>
              </a:rPr>
              <a:t>435,0</a:t>
            </a:r>
            <a:r>
              <a:rPr lang="ru-RU" sz="2000" dirty="0" smtClean="0"/>
              <a:t> т. р.</a:t>
            </a:r>
          </a:p>
          <a:p>
            <a:pPr algn="ctr">
              <a:buClr>
                <a:srgbClr val="C00000"/>
              </a:buClr>
              <a:buNone/>
            </a:pPr>
            <a:endParaRPr lang="ru-RU" sz="2000" dirty="0" smtClean="0"/>
          </a:p>
          <a:p>
            <a:pPr algn="ctr">
              <a:buClr>
                <a:srgbClr val="C00000"/>
              </a:buClr>
              <a:buNone/>
            </a:pPr>
            <a:endParaRPr lang="ru-RU" sz="2000" dirty="0" smtClean="0"/>
          </a:p>
          <a:p>
            <a:pPr algn="just"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Приобретены мусорные контейнеры за счет экономии средств от проведения торгов</a:t>
            </a:r>
          </a:p>
          <a:p>
            <a:pPr algn="ctr">
              <a:buClr>
                <a:srgbClr val="C00000"/>
              </a:buClr>
              <a:buNone/>
            </a:pPr>
            <a:r>
              <a:rPr lang="ru-RU" sz="2000" dirty="0" smtClean="0"/>
              <a:t>   на сумму </a:t>
            </a:r>
            <a:r>
              <a:rPr lang="ru-RU" sz="2400" b="1" dirty="0" smtClean="0">
                <a:solidFill>
                  <a:srgbClr val="C00000"/>
                </a:solidFill>
              </a:rPr>
              <a:t>156,7</a:t>
            </a:r>
            <a:r>
              <a:rPr lang="ru-RU" sz="2000" dirty="0" smtClean="0"/>
              <a:t> т. р.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За счет средств субсидии Министерства природных ресурсов: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4" name="Рисунок 3" descr="IMG-b624ff7502e3cbd6917f5a2b5f11f394-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6136" y="4437112"/>
            <a:ext cx="3096344" cy="2016224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07504" y="188640"/>
            <a:ext cx="8928992" cy="6552728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Для дооборудования уличного освещения приобретены уличные светильники и кабель </a:t>
            </a:r>
          </a:p>
          <a:p>
            <a:pPr algn="ctr">
              <a:buClr>
                <a:srgbClr val="C00000"/>
              </a:buClr>
              <a:buNone/>
            </a:pPr>
            <a:r>
              <a:rPr lang="ru-RU" sz="2000" dirty="0" smtClean="0"/>
              <a:t>на сумму </a:t>
            </a:r>
            <a:r>
              <a:rPr lang="ru-RU" sz="2400" b="1" dirty="0" smtClean="0">
                <a:solidFill>
                  <a:srgbClr val="C00000"/>
                </a:solidFill>
              </a:rPr>
              <a:t>180,2</a:t>
            </a:r>
            <a:r>
              <a:rPr lang="ru-RU" sz="2000" dirty="0" smtClean="0"/>
              <a:t> т. р.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Проведены мероприятия по организации и содержанию мест захоронения (приобретение ГСМ для вывозки мусора) </a:t>
            </a:r>
          </a:p>
          <a:p>
            <a:pPr algn="ctr">
              <a:buClr>
                <a:srgbClr val="C00000"/>
              </a:buClr>
              <a:buNone/>
            </a:pPr>
            <a:r>
              <a:rPr lang="ru-RU" sz="2000" dirty="0" smtClean="0"/>
              <a:t>на сумму </a:t>
            </a:r>
            <a:r>
              <a:rPr lang="ru-RU" sz="2400" b="1" dirty="0" smtClean="0">
                <a:solidFill>
                  <a:srgbClr val="C00000"/>
                </a:solidFill>
              </a:rPr>
              <a:t>5,5</a:t>
            </a:r>
            <a:r>
              <a:rPr lang="ru-RU" sz="2000" dirty="0" smtClean="0"/>
              <a:t> т. р.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Выполнен ремонт многофункциональной спортивной площадки </a:t>
            </a:r>
          </a:p>
          <a:p>
            <a:pPr algn="ctr">
              <a:buClr>
                <a:srgbClr val="C00000"/>
              </a:buClr>
              <a:buNone/>
            </a:pPr>
            <a:r>
              <a:rPr lang="ru-RU" sz="2000" dirty="0" smtClean="0"/>
              <a:t>на сумму </a:t>
            </a:r>
            <a:r>
              <a:rPr lang="ru-RU" sz="2400" b="1" dirty="0" smtClean="0">
                <a:solidFill>
                  <a:srgbClr val="C00000"/>
                </a:solidFill>
              </a:rPr>
              <a:t>35,1</a:t>
            </a:r>
            <a:r>
              <a:rPr lang="ru-RU" sz="2000" dirty="0" smtClean="0"/>
              <a:t> т. р.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На выполнение мероприятий по благоустройству (приобретены мусорные контейнеры (40 шт.), перчатки, краска фасадная, эмаль, шпатлевка, пиломатериал, новогодняя гирлянда) </a:t>
            </a:r>
          </a:p>
          <a:p>
            <a:pPr algn="ctr">
              <a:buClr>
                <a:srgbClr val="C00000"/>
              </a:buClr>
              <a:buNone/>
            </a:pPr>
            <a:r>
              <a:rPr lang="ru-RU" sz="2000" dirty="0" smtClean="0"/>
              <a:t>на сумму </a:t>
            </a:r>
            <a:r>
              <a:rPr lang="ru-RU" sz="2400" b="1" dirty="0" smtClean="0">
                <a:solidFill>
                  <a:srgbClr val="C00000"/>
                </a:solidFill>
              </a:rPr>
              <a:t>629,5</a:t>
            </a:r>
            <a:r>
              <a:rPr lang="ru-RU" sz="2000" dirty="0" smtClean="0"/>
              <a:t> т. р.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/>
          </a:p>
        </p:txBody>
      </p:sp>
      <p:pic>
        <p:nvPicPr>
          <p:cNvPr id="4" name="Рисунок 3" descr="IMG-78e6a8fe18f3f2adbd2914eae1192fb3-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84168" y="1916832"/>
            <a:ext cx="2736304" cy="1296144"/>
          </a:xfrm>
          <a:prstGeom prst="rect">
            <a:avLst/>
          </a:prstGeom>
        </p:spPr>
      </p:pic>
      <p:pic>
        <p:nvPicPr>
          <p:cNvPr id="5" name="Рисунок 4" descr="IMG-da565a9767f8ff669c909b69e04d1efa-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6176" y="3861048"/>
            <a:ext cx="2664296" cy="1296144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818653"/>
          </a:xfrm>
        </p:spPr>
        <p:txBody>
          <a:bodyPr/>
          <a:lstStyle/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 algn="ctr">
              <a:buClr>
                <a:srgbClr val="C00000"/>
              </a:buClr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в рамках программы «Социальная политика»:</a:t>
            </a:r>
          </a:p>
          <a:p>
            <a:pPr algn="ctr">
              <a:buClr>
                <a:srgbClr val="C00000"/>
              </a:buClr>
              <a:buNone/>
            </a:pPr>
            <a:endParaRPr lang="ru-RU" sz="2000" b="1" dirty="0" smtClean="0">
              <a:solidFill>
                <a:srgbClr val="C00000"/>
              </a:solidFill>
            </a:endParaRP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Выполнен ремонт сцены ДК «Исток» </a:t>
            </a:r>
          </a:p>
          <a:p>
            <a:pPr algn="ctr">
              <a:buClr>
                <a:srgbClr val="C00000"/>
              </a:buClr>
              <a:buNone/>
            </a:pPr>
            <a:r>
              <a:rPr lang="ru-RU" sz="2000" dirty="0" smtClean="0"/>
              <a:t>         на сумму </a:t>
            </a:r>
            <a:r>
              <a:rPr lang="ru-RU" sz="2400" b="1" dirty="0" smtClean="0">
                <a:solidFill>
                  <a:srgbClr val="C00000"/>
                </a:solidFill>
              </a:rPr>
              <a:t>23,0</a:t>
            </a:r>
            <a:r>
              <a:rPr lang="ru-RU" sz="2000" dirty="0" smtClean="0"/>
              <a:t> т. р.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Выполнены мероприятия по социальному обеспечению (доплата к пенсии) </a:t>
            </a:r>
          </a:p>
          <a:p>
            <a:pPr algn="ctr">
              <a:buClr>
                <a:srgbClr val="C00000"/>
              </a:buClr>
              <a:buNone/>
            </a:pPr>
            <a:r>
              <a:rPr lang="ru-RU" sz="2000" dirty="0" smtClean="0"/>
              <a:t>на сумму </a:t>
            </a:r>
            <a:r>
              <a:rPr lang="ru-RU" sz="2400" b="1" dirty="0" smtClean="0">
                <a:solidFill>
                  <a:srgbClr val="C00000"/>
                </a:solidFill>
              </a:rPr>
              <a:t>134,0</a:t>
            </a:r>
            <a:r>
              <a:rPr lang="ru-RU" sz="2000" dirty="0" smtClean="0"/>
              <a:t> т. р.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IMG-be9070540b3bcd0c4c605d4e5da29570-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68144" y="2348880"/>
            <a:ext cx="2952328" cy="1800200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78098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ТОС Заводская, ТОС Береговая</a:t>
            </a:r>
            <a:endParaRPr lang="ru-RU" sz="24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15008" y="836712"/>
            <a:ext cx="8928992" cy="5026565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Проект ул. Заводской: Создание и обустройство зоны отдыха </a:t>
            </a:r>
            <a:r>
              <a:rPr lang="ru-RU" sz="2000" b="1" dirty="0" smtClean="0">
                <a:solidFill>
                  <a:srgbClr val="C00000"/>
                </a:solidFill>
              </a:rPr>
              <a:t>«Лето без интернета»</a:t>
            </a:r>
            <a:r>
              <a:rPr lang="ru-RU" sz="2000" b="1" dirty="0" smtClean="0"/>
              <a:t>. </a:t>
            </a:r>
            <a:r>
              <a:rPr lang="ru-RU" sz="2000" dirty="0" smtClean="0"/>
              <a:t>Руководитель проекта – </a:t>
            </a:r>
            <a:r>
              <a:rPr lang="ru-RU" sz="2000" dirty="0" err="1" smtClean="0"/>
              <a:t>Гиренко</a:t>
            </a:r>
            <a:r>
              <a:rPr lang="ru-RU" sz="2000" dirty="0" smtClean="0"/>
              <a:t> Т.И.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Проект ул. Береговая: Создание и благоустройство спортивно-игровой площадки для населения разных возрастов </a:t>
            </a:r>
            <a:r>
              <a:rPr lang="ru-RU" sz="2000" b="1" dirty="0" smtClean="0">
                <a:solidFill>
                  <a:srgbClr val="C00000"/>
                </a:solidFill>
              </a:rPr>
              <a:t>«Берег нашей мечты»</a:t>
            </a:r>
            <a:r>
              <a:rPr lang="ru-RU" sz="2000" b="1" dirty="0" smtClean="0"/>
              <a:t>. </a:t>
            </a:r>
            <a:r>
              <a:rPr lang="ru-RU" sz="2000" dirty="0" smtClean="0"/>
              <a:t>Руководитель проекта – </a:t>
            </a:r>
            <a:r>
              <a:rPr lang="ru-RU" sz="2000" dirty="0" err="1" smtClean="0"/>
              <a:t>Вайгачева</a:t>
            </a:r>
            <a:r>
              <a:rPr lang="ru-RU" sz="2000" dirty="0" smtClean="0"/>
              <a:t> М.С.</a:t>
            </a:r>
          </a:p>
          <a:p>
            <a:pPr>
              <a:buClr>
                <a:srgbClr val="C00000"/>
              </a:buClr>
              <a:buNone/>
            </a:pPr>
            <a:r>
              <a:rPr lang="ru-RU" sz="2000" dirty="0" smtClean="0"/>
              <a:t>Размер гранта составил, на одного </a:t>
            </a:r>
            <a:r>
              <a:rPr lang="ru-RU" sz="2000" dirty="0" err="1" smtClean="0"/>
              <a:t>грантополучателя</a:t>
            </a:r>
            <a:r>
              <a:rPr lang="ru-RU" sz="2000" dirty="0" smtClean="0"/>
              <a:t>,</a:t>
            </a:r>
          </a:p>
          <a:p>
            <a:pPr algn="ctr">
              <a:buClr>
                <a:srgbClr val="C00000"/>
              </a:buClr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   </a:t>
            </a:r>
            <a:r>
              <a:rPr lang="ru-RU" sz="2400" b="1" dirty="0" smtClean="0">
                <a:solidFill>
                  <a:srgbClr val="C00000"/>
                </a:solidFill>
              </a:rPr>
              <a:t>50 000 </a:t>
            </a:r>
            <a:r>
              <a:rPr lang="ru-RU" sz="2000" dirty="0" smtClean="0"/>
              <a:t>руб. </a:t>
            </a:r>
          </a:p>
          <a:p>
            <a:pPr algn="ctr">
              <a:buClr>
                <a:srgbClr val="C00000"/>
              </a:buClr>
              <a:buNone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Руководитель проект </a:t>
            </a:r>
            <a:r>
              <a:rPr lang="ru-RU" sz="2000" dirty="0" err="1" smtClean="0"/>
              <a:t>ТОСа</a:t>
            </a:r>
            <a:r>
              <a:rPr lang="ru-RU" sz="2000" dirty="0" smtClean="0"/>
              <a:t> ул. Береговая </a:t>
            </a:r>
            <a:r>
              <a:rPr lang="ru-RU" sz="2000" dirty="0" err="1" smtClean="0"/>
              <a:t>Гиренко</a:t>
            </a:r>
            <a:r>
              <a:rPr lang="ru-RU" sz="2000" dirty="0" smtClean="0"/>
              <a:t> Т.И. подала заявку на участие в областном конкурсе Иркутской области и получила дополнительно грант на благоустройство зоны отдыха</a:t>
            </a:r>
          </a:p>
          <a:p>
            <a:pPr algn="just">
              <a:buClr>
                <a:srgbClr val="C00000"/>
              </a:buClr>
              <a:buNone/>
            </a:pPr>
            <a:r>
              <a:rPr lang="ru-RU" sz="2000" dirty="0" smtClean="0"/>
              <a:t>                          на сумму </a:t>
            </a:r>
            <a:r>
              <a:rPr lang="ru-RU" sz="2400" b="1" dirty="0" smtClean="0">
                <a:solidFill>
                  <a:srgbClr val="C00000"/>
                </a:solidFill>
              </a:rPr>
              <a:t>125 000</a:t>
            </a:r>
            <a:r>
              <a:rPr lang="ru-RU" sz="2000" dirty="0" smtClean="0"/>
              <a:t> руб.</a:t>
            </a:r>
          </a:p>
        </p:txBody>
      </p:sp>
      <p:pic>
        <p:nvPicPr>
          <p:cNvPr id="6" name="Рисунок 5" descr="прил 3 Грантополучатели  - Гиренко Т.И. и Вайгачева М.С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128" y="4653136"/>
            <a:ext cx="3240360" cy="196680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07504" y="1340768"/>
            <a:ext cx="8928992" cy="5328592"/>
          </a:xfrm>
        </p:spPr>
        <p:txBody>
          <a:bodyPr>
            <a:normAutofit lnSpcReduction="10000"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Заключено </a:t>
            </a:r>
            <a:r>
              <a:rPr lang="ru-RU" sz="2400" b="1" dirty="0" smtClean="0">
                <a:solidFill>
                  <a:srgbClr val="C00000"/>
                </a:solidFill>
              </a:rPr>
              <a:t>13</a:t>
            </a:r>
            <a:r>
              <a:rPr lang="ru-RU" sz="2000" dirty="0" smtClean="0"/>
              <a:t> соглашений, исполнение составило </a:t>
            </a:r>
            <a:r>
              <a:rPr lang="ru-RU" sz="2400" b="1" dirty="0" smtClean="0">
                <a:solidFill>
                  <a:srgbClr val="C00000"/>
                </a:solidFill>
              </a:rPr>
              <a:t>41,0</a:t>
            </a:r>
            <a:r>
              <a:rPr lang="ru-RU" sz="2000" dirty="0" smtClean="0"/>
              <a:t> т. р.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На проведение социальных и культурно-массовых мероприятий – </a:t>
            </a:r>
            <a:r>
              <a:rPr lang="ru-RU" sz="2400" b="1" dirty="0" smtClean="0">
                <a:solidFill>
                  <a:srgbClr val="C00000"/>
                </a:solidFill>
              </a:rPr>
              <a:t>38,0</a:t>
            </a:r>
            <a:r>
              <a:rPr lang="ru-RU" sz="2000" dirty="0" smtClean="0"/>
              <a:t> т. р.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На проведение природоохранных мероприятий – </a:t>
            </a:r>
            <a:r>
              <a:rPr lang="ru-RU" sz="2400" b="1" dirty="0" smtClean="0">
                <a:solidFill>
                  <a:srgbClr val="C00000"/>
                </a:solidFill>
              </a:rPr>
              <a:t>3,0</a:t>
            </a:r>
            <a:r>
              <a:rPr lang="ru-RU" sz="2000" dirty="0" smtClean="0"/>
              <a:t> т. р.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None/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Кроме соглашений предоставлена помощь:</a:t>
            </a:r>
          </a:p>
          <a:p>
            <a:pPr>
              <a:buNone/>
            </a:pPr>
            <a:endParaRPr lang="ru-RU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Печкин А.Ю. –</a:t>
            </a:r>
            <a:r>
              <a:rPr lang="ru-RU" sz="2400" b="1" dirty="0" smtClean="0">
                <a:solidFill>
                  <a:srgbClr val="C00000"/>
                </a:solidFill>
              </a:rPr>
              <a:t>5,0</a:t>
            </a:r>
            <a:r>
              <a:rPr lang="ru-RU" sz="2000" dirty="0" smtClean="0"/>
              <a:t> т. р. (вывоз мусора)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Леонтьев А.А. – </a:t>
            </a:r>
            <a:r>
              <a:rPr lang="ru-RU" sz="2400" b="1" dirty="0" smtClean="0">
                <a:solidFill>
                  <a:srgbClr val="C00000"/>
                </a:solidFill>
              </a:rPr>
              <a:t>3,0</a:t>
            </a:r>
            <a:r>
              <a:rPr lang="ru-RU" sz="2400" dirty="0" smtClean="0"/>
              <a:t> </a:t>
            </a:r>
            <a:r>
              <a:rPr lang="ru-RU" sz="2000" dirty="0" smtClean="0"/>
              <a:t>т. р. (празднование «Дня Победы»)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СХ ПАО «</a:t>
            </a:r>
            <a:r>
              <a:rPr lang="ru-RU" sz="2000" dirty="0" err="1" smtClean="0"/>
              <a:t>Белореченское</a:t>
            </a:r>
            <a:r>
              <a:rPr lang="ru-RU" sz="2000" dirty="0" smtClean="0"/>
              <a:t>» - </a:t>
            </a:r>
            <a:r>
              <a:rPr lang="ru-RU" sz="2400" b="1" dirty="0" smtClean="0">
                <a:solidFill>
                  <a:srgbClr val="C00000"/>
                </a:solidFill>
              </a:rPr>
              <a:t>3,0</a:t>
            </a:r>
            <a:r>
              <a:rPr lang="ru-RU" sz="2000" dirty="0" smtClean="0"/>
              <a:t> т. р. (тур. слет), </a:t>
            </a:r>
            <a:r>
              <a:rPr lang="ru-RU" sz="2400" b="1" dirty="0" smtClean="0">
                <a:solidFill>
                  <a:srgbClr val="C00000"/>
                </a:solidFill>
              </a:rPr>
              <a:t>20</a:t>
            </a:r>
            <a:r>
              <a:rPr lang="ru-RU" sz="2000" dirty="0" smtClean="0"/>
              <a:t> новогодних подарков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СХ ПК «</a:t>
            </a:r>
            <a:r>
              <a:rPr lang="ru-RU" sz="2000" dirty="0" err="1" smtClean="0"/>
              <a:t>Усольский</a:t>
            </a:r>
            <a:r>
              <a:rPr lang="ru-RU" sz="2000" dirty="0" smtClean="0"/>
              <a:t> </a:t>
            </a:r>
            <a:r>
              <a:rPr lang="ru-RU" sz="2000" dirty="0" err="1" smtClean="0"/>
              <a:t>свинокомплекс</a:t>
            </a:r>
            <a:r>
              <a:rPr lang="ru-RU" sz="2000" dirty="0" smtClean="0"/>
              <a:t>» – </a:t>
            </a:r>
            <a:r>
              <a:rPr lang="ru-RU" sz="2400" b="1" dirty="0" smtClean="0">
                <a:solidFill>
                  <a:srgbClr val="C00000"/>
                </a:solidFill>
              </a:rPr>
              <a:t>4,5</a:t>
            </a:r>
            <a:r>
              <a:rPr lang="ru-RU" sz="2000" dirty="0" smtClean="0"/>
              <a:t> т. р. (тур. слет), конфеты для проведения утренников (школа, сад, ДК) – </a:t>
            </a:r>
            <a:r>
              <a:rPr lang="ru-RU" sz="2400" b="1" dirty="0" smtClean="0">
                <a:solidFill>
                  <a:srgbClr val="C00000"/>
                </a:solidFill>
              </a:rPr>
              <a:t>8,0</a:t>
            </a:r>
            <a:r>
              <a:rPr lang="ru-RU" sz="2000" dirty="0" smtClean="0"/>
              <a:t> т. р.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Благотворительный Фонд Павла Ильича Сумарокова – </a:t>
            </a:r>
            <a:r>
              <a:rPr lang="ru-RU" sz="2400" b="1" dirty="0" smtClean="0">
                <a:solidFill>
                  <a:srgbClr val="C00000"/>
                </a:solidFill>
              </a:rPr>
              <a:t>50</a:t>
            </a:r>
            <a:r>
              <a:rPr lang="ru-RU" sz="2000" dirty="0" smtClean="0"/>
              <a:t> новогодних подарков для детей из малообеспеченных семей</a:t>
            </a:r>
          </a:p>
          <a:p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4096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Реализация мероприятий согласно заключенным соглашениям о социально-экономическом сотрудничестве: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07504" y="980728"/>
            <a:ext cx="8856984" cy="576064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2400" b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В рамках проекта «Формирование современной городской среды» </a:t>
            </a:r>
          </a:p>
          <a:p>
            <a:pPr algn="ctr">
              <a:buNone/>
            </a:pPr>
            <a:endParaRPr lang="ru-RU" sz="2400" b="1" dirty="0" smtClean="0">
              <a:solidFill>
                <a:srgbClr val="C00000"/>
              </a:solidFill>
            </a:endParaRP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Устройство пешеходных дорожек в парке отдыха с. Сосновка</a:t>
            </a:r>
          </a:p>
          <a:p>
            <a:pPr algn="ctr">
              <a:buClr>
                <a:srgbClr val="C00000"/>
              </a:buClr>
              <a:buNone/>
            </a:pPr>
            <a:r>
              <a:rPr lang="ru-RU" sz="2000" dirty="0" smtClean="0"/>
              <a:t> на сумму </a:t>
            </a:r>
            <a:r>
              <a:rPr lang="ru-RU" sz="2400" b="1" dirty="0" smtClean="0">
                <a:solidFill>
                  <a:srgbClr val="C00000"/>
                </a:solidFill>
              </a:rPr>
              <a:t>2 653 200 </a:t>
            </a:r>
            <a:r>
              <a:rPr lang="ru-RU" sz="2000" dirty="0" smtClean="0"/>
              <a:t>руб.</a:t>
            </a:r>
          </a:p>
          <a:p>
            <a:endParaRPr lang="ru-RU" sz="2000" dirty="0" smtClean="0"/>
          </a:p>
          <a:p>
            <a:pPr algn="ctr"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В рамках проекта «Народные инициативы»</a:t>
            </a:r>
          </a:p>
          <a:p>
            <a:pPr algn="ctr">
              <a:buNone/>
            </a:pPr>
            <a:endParaRPr lang="ru-RU" sz="2400" b="1" dirty="0" smtClean="0">
              <a:solidFill>
                <a:srgbClr val="C00000"/>
              </a:solidFill>
            </a:endParaRP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Устройство пешеходной дорожки с. Сосновка, ул. Лесная, вдоль МБОУ СОШ № 7 и МДОУ «Детский сад № 23» протяженностью 250 м., с укладкой асфальтового полотна и бортового камня </a:t>
            </a:r>
          </a:p>
          <a:p>
            <a:pPr algn="ctr">
              <a:buClr>
                <a:srgbClr val="C00000"/>
              </a:buClr>
              <a:buNone/>
            </a:pPr>
            <a:r>
              <a:rPr lang="ru-RU" sz="2000" dirty="0" smtClean="0"/>
              <a:t>на сумму </a:t>
            </a:r>
            <a:r>
              <a:rPr lang="ru-RU" sz="2400" b="1" dirty="0" smtClean="0">
                <a:solidFill>
                  <a:srgbClr val="C00000"/>
                </a:solidFill>
              </a:rPr>
              <a:t>927 100 </a:t>
            </a:r>
            <a:r>
              <a:rPr lang="ru-RU" sz="2000" dirty="0" smtClean="0"/>
              <a:t>руб.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576064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План развития на 2020 год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260648"/>
            <a:ext cx="8784976" cy="6480720"/>
          </a:xfrm>
        </p:spPr>
        <p:txBody>
          <a:bodyPr/>
          <a:lstStyle/>
          <a:p>
            <a:pPr algn="ctr"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В рамках мероприятий по обеспечению развития и укрепления материально-технической базы домов культур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Предоставлена субсидия (ремонт стен, полов, колонн, кровельные работы, ремонт окон, дверей, лестничных маршей, фасадные работы) </a:t>
            </a:r>
          </a:p>
          <a:p>
            <a:pPr algn="ctr">
              <a:buClr>
                <a:srgbClr val="C00000"/>
              </a:buClr>
              <a:buNone/>
            </a:pPr>
            <a:r>
              <a:rPr lang="ru-RU" sz="2000" dirty="0" smtClean="0"/>
              <a:t>в сумме </a:t>
            </a:r>
            <a:r>
              <a:rPr lang="ru-RU" sz="2400" b="1" dirty="0" smtClean="0">
                <a:solidFill>
                  <a:srgbClr val="C00000"/>
                </a:solidFill>
              </a:rPr>
              <a:t>2 115 760 </a:t>
            </a:r>
            <a:r>
              <a:rPr lang="ru-RU" sz="2000" dirty="0" smtClean="0"/>
              <a:t>руб. </a:t>
            </a:r>
          </a:p>
          <a:p>
            <a:pPr algn="just"/>
            <a:endParaRPr lang="ru-RU" sz="2000" dirty="0" smtClean="0"/>
          </a:p>
          <a:p>
            <a:pPr algn="ctr"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В рамках реализации мероприятий по </a:t>
            </a:r>
            <a:r>
              <a:rPr lang="ru-RU" sz="2400" b="1" dirty="0" err="1" smtClean="0">
                <a:solidFill>
                  <a:srgbClr val="C00000"/>
                </a:solidFill>
              </a:rPr>
              <a:t>грантовой</a:t>
            </a:r>
            <a:r>
              <a:rPr lang="ru-RU" sz="2400" b="1" dirty="0" smtClean="0">
                <a:solidFill>
                  <a:srgbClr val="C00000"/>
                </a:solidFill>
              </a:rPr>
              <a:t> поддержке местных инициатив граждан</a:t>
            </a:r>
          </a:p>
          <a:p>
            <a:pPr algn="ctr"/>
            <a:endParaRPr lang="ru-RU" sz="2400" b="1" dirty="0" smtClean="0">
              <a:solidFill>
                <a:srgbClr val="C00000"/>
              </a:solidFill>
            </a:endParaRP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Предоставлена субсидия на реализацию мероприятия «Веревочный парк». </a:t>
            </a:r>
          </a:p>
          <a:p>
            <a:pPr algn="ctr">
              <a:buClr>
                <a:srgbClr val="C00000"/>
              </a:buClr>
              <a:buNone/>
            </a:pPr>
            <a:r>
              <a:rPr lang="ru-RU" sz="2000" dirty="0" smtClean="0"/>
              <a:t>в сумме </a:t>
            </a:r>
            <a:r>
              <a:rPr lang="ru-RU" sz="2400" b="1" dirty="0" smtClean="0">
                <a:solidFill>
                  <a:srgbClr val="C00000"/>
                </a:solidFill>
              </a:rPr>
              <a:t>599 000 </a:t>
            </a:r>
            <a:r>
              <a:rPr lang="ru-RU" sz="2000" dirty="0" smtClean="0"/>
              <a:t>руб. </a:t>
            </a:r>
          </a:p>
          <a:p>
            <a:pPr algn="ctr">
              <a:buClr>
                <a:srgbClr val="C00000"/>
              </a:buClr>
              <a:buNone/>
            </a:pPr>
            <a:r>
              <a:rPr lang="ru-RU" sz="2000" dirty="0" smtClean="0"/>
              <a:t>общие расходы по проекту составят </a:t>
            </a:r>
            <a:r>
              <a:rPr lang="ru-RU" sz="2400" b="1" dirty="0" smtClean="0">
                <a:solidFill>
                  <a:srgbClr val="C00000"/>
                </a:solidFill>
              </a:rPr>
              <a:t>1 500 000 </a:t>
            </a:r>
            <a:r>
              <a:rPr lang="ru-RU" sz="2000" dirty="0" smtClean="0"/>
              <a:t>руб.</a:t>
            </a:r>
          </a:p>
          <a:p>
            <a:pPr algn="ctr">
              <a:buClr>
                <a:srgbClr val="C00000"/>
              </a:buClr>
              <a:buNone/>
            </a:pPr>
            <a:r>
              <a:rPr lang="ru-RU" sz="2000" dirty="0" smtClean="0"/>
              <a:t>в том числе: субсидия УРМО </a:t>
            </a:r>
            <a:r>
              <a:rPr lang="ru-RU" sz="2400" b="1" dirty="0" smtClean="0">
                <a:solidFill>
                  <a:srgbClr val="C00000"/>
                </a:solidFill>
              </a:rPr>
              <a:t>500 000 </a:t>
            </a:r>
            <a:r>
              <a:rPr lang="ru-RU" sz="2000" dirty="0" smtClean="0"/>
              <a:t>руб.</a:t>
            </a:r>
            <a:endParaRPr lang="ru-RU" sz="20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323528" y="1124744"/>
            <a:ext cx="8640960" cy="4882549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8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8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Изменить зону СХЗ на ИЖС в районе двух 24-х квартирных домов, площадь участков составляет </a:t>
            </a:r>
            <a:r>
              <a:rPr lang="ru-RU" sz="2400" b="1" dirty="0" smtClean="0">
                <a:solidFill>
                  <a:srgbClr val="C00000"/>
                </a:solidFill>
              </a:rPr>
              <a:t>13 450 </a:t>
            </a:r>
            <a:r>
              <a:rPr lang="ru-RU" sz="2000" dirty="0" smtClean="0"/>
              <a:t>кв. м.,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Перевод земельных участков из состава земель лесного фонда в земли иных категорий, улицы: Лесная, Д. </a:t>
            </a:r>
            <a:r>
              <a:rPr lang="ru-RU" sz="2000" dirty="0" err="1" smtClean="0"/>
              <a:t>Зарукина</a:t>
            </a:r>
            <a:r>
              <a:rPr lang="ru-RU" sz="2000" dirty="0" smtClean="0"/>
              <a:t>, Пионерская, Фабричная, Мира и для оформления действующего кладбища в с. Сосновка, площадью </a:t>
            </a:r>
            <a:r>
              <a:rPr lang="ru-RU" sz="2400" b="1" dirty="0" smtClean="0">
                <a:solidFill>
                  <a:srgbClr val="C00000"/>
                </a:solidFill>
              </a:rPr>
              <a:t>77 390 </a:t>
            </a:r>
            <a:r>
              <a:rPr lang="ru-RU" sz="2000" dirty="0" smtClean="0"/>
              <a:t>кв. м.</a:t>
            </a: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936104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Направлены заявки на получение субсидии из областного бюджета на следующие мероприятия: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2" y="116632"/>
            <a:ext cx="8964488" cy="6624736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Выполнить строительство гаража на территории администрации сельского поселения  </a:t>
            </a:r>
          </a:p>
          <a:p>
            <a:pPr algn="ctr">
              <a:buClr>
                <a:srgbClr val="C00000"/>
              </a:buClr>
              <a:buNone/>
            </a:pPr>
            <a:r>
              <a:rPr lang="ru-RU" sz="2000" dirty="0" smtClean="0"/>
              <a:t>сметная стоимость </a:t>
            </a:r>
            <a:r>
              <a:rPr lang="ru-RU" sz="2400" b="1" dirty="0" smtClean="0">
                <a:solidFill>
                  <a:srgbClr val="C00000"/>
                </a:solidFill>
              </a:rPr>
              <a:t>598,8</a:t>
            </a:r>
            <a:r>
              <a:rPr lang="ru-RU" sz="2000" dirty="0" smtClean="0"/>
              <a:t> т. р.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Завершить работы по укладке тротуарной плитки в парке отдыха с. Сосновка  </a:t>
            </a:r>
          </a:p>
          <a:p>
            <a:pPr algn="ctr">
              <a:buClr>
                <a:srgbClr val="C00000"/>
              </a:buClr>
              <a:buNone/>
            </a:pPr>
            <a:r>
              <a:rPr lang="ru-RU" sz="2000" dirty="0" smtClean="0"/>
              <a:t>   сметная стоимость 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</a:rPr>
              <a:t>1 056,6 </a:t>
            </a:r>
            <a:r>
              <a:rPr lang="ru-RU" sz="2000" dirty="0" smtClean="0"/>
              <a:t>т. р.</a:t>
            </a:r>
          </a:p>
          <a:p>
            <a:pPr algn="ctr">
              <a:buClr>
                <a:srgbClr val="C00000"/>
              </a:buClr>
              <a:buNone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Провести лицензирование скважин, предназначенных для питьевого водоснабжении</a:t>
            </a:r>
          </a:p>
          <a:p>
            <a:pPr algn="ctr">
              <a:buClr>
                <a:srgbClr val="C00000"/>
              </a:buClr>
              <a:buNone/>
            </a:pPr>
            <a:r>
              <a:rPr lang="ru-RU" sz="2000" dirty="0" smtClean="0"/>
              <a:t> ориентировочная стоимость </a:t>
            </a:r>
            <a:r>
              <a:rPr lang="ru-RU" sz="2000" b="1" dirty="0" smtClean="0">
                <a:solidFill>
                  <a:srgbClr val="C00000"/>
                </a:solidFill>
              </a:rPr>
              <a:t>  </a:t>
            </a:r>
            <a:r>
              <a:rPr lang="ru-RU" sz="2400" b="1" dirty="0" smtClean="0">
                <a:solidFill>
                  <a:srgbClr val="C00000"/>
                </a:solidFill>
              </a:rPr>
              <a:t>93,0</a:t>
            </a:r>
            <a:r>
              <a:rPr lang="ru-RU" sz="2000" dirty="0" smtClean="0"/>
              <a:t> т. р.</a:t>
            </a:r>
          </a:p>
          <a:p>
            <a:pPr>
              <a:buClr>
                <a:srgbClr val="C00000"/>
              </a:buClr>
              <a:buNone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Выполнить текущий ремонт (укладка асфальта) автомобильной дороги по ул. Мира  </a:t>
            </a:r>
          </a:p>
          <a:p>
            <a:pPr algn="ctr">
              <a:buClr>
                <a:srgbClr val="C00000"/>
              </a:buClr>
              <a:buNone/>
            </a:pPr>
            <a:r>
              <a:rPr lang="ru-RU" sz="2000" dirty="0" smtClean="0"/>
              <a:t>                           сметная стоимость </a:t>
            </a:r>
            <a:r>
              <a:rPr lang="ru-RU" sz="2400" b="1" dirty="0" smtClean="0">
                <a:solidFill>
                  <a:srgbClr val="C00000"/>
                </a:solidFill>
              </a:rPr>
              <a:t>2 000 </a:t>
            </a:r>
            <a:r>
              <a:rPr lang="ru-RU" sz="2000" dirty="0" smtClean="0"/>
              <a:t>т. р.</a:t>
            </a:r>
          </a:p>
          <a:p>
            <a:pPr>
              <a:buClr>
                <a:srgbClr val="C00000"/>
              </a:buClr>
              <a:buNone/>
            </a:pPr>
            <a:r>
              <a:rPr lang="ru-RU" sz="2000" dirty="0" smtClean="0"/>
              <a:t>На данный момент УРМО предусмотрели в бюджете района </a:t>
            </a:r>
          </a:p>
          <a:p>
            <a:pPr algn="ctr">
              <a:buClr>
                <a:srgbClr val="C00000"/>
              </a:buClr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1 000 000</a:t>
            </a:r>
            <a:r>
              <a:rPr lang="ru-RU" sz="2000" dirty="0" smtClean="0"/>
              <a:t> руб. </a:t>
            </a:r>
            <a:r>
              <a:rPr lang="ru-RU" sz="2000" smtClean="0"/>
              <a:t>на </a:t>
            </a:r>
            <a:r>
              <a:rPr lang="ru-RU" sz="2000" dirty="0" smtClean="0"/>
              <a:t>выполнение данного мероприятия</a:t>
            </a:r>
          </a:p>
          <a:p>
            <a:endParaRPr lang="ru-RU" sz="24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30"/>
            <a:ext cx="8229600" cy="5376670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Установить памятник участникам ВОВ  </a:t>
            </a:r>
          </a:p>
          <a:p>
            <a:pPr algn="ctr">
              <a:buClr>
                <a:srgbClr val="C00000"/>
              </a:buClr>
              <a:buNone/>
            </a:pPr>
            <a:r>
              <a:rPr lang="ru-RU" sz="2000" dirty="0" smtClean="0"/>
              <a:t>сметная стоимость </a:t>
            </a:r>
            <a:r>
              <a:rPr lang="ru-RU" sz="2400" b="1" dirty="0" smtClean="0">
                <a:solidFill>
                  <a:srgbClr val="C00000"/>
                </a:solidFill>
              </a:rPr>
              <a:t>133</a:t>
            </a:r>
            <a:r>
              <a:rPr lang="ru-RU" sz="2000" dirty="0" smtClean="0"/>
              <a:t> т. р.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Выполнить ремонт гостевого домика </a:t>
            </a:r>
          </a:p>
          <a:p>
            <a:pPr algn="ctr">
              <a:buClr>
                <a:srgbClr val="C00000"/>
              </a:buClr>
              <a:buNone/>
            </a:pPr>
            <a:r>
              <a:rPr lang="ru-RU" sz="2000" dirty="0" smtClean="0"/>
              <a:t>сметная стоимость </a:t>
            </a:r>
            <a:r>
              <a:rPr lang="ru-RU" sz="2400" b="1" dirty="0" smtClean="0">
                <a:solidFill>
                  <a:srgbClr val="C00000"/>
                </a:solidFill>
              </a:rPr>
              <a:t>207</a:t>
            </a:r>
            <a:r>
              <a:rPr lang="ru-RU" sz="2000" dirty="0" smtClean="0"/>
              <a:t> т. р.</a:t>
            </a:r>
          </a:p>
          <a:p>
            <a:pPr>
              <a:buClr>
                <a:srgbClr val="C00000"/>
              </a:buClr>
              <a:buNone/>
            </a:pPr>
            <a:endParaRPr lang="ru-RU" sz="2000" dirty="0" smtClean="0"/>
          </a:p>
          <a:p>
            <a:pPr algn="ctr">
              <a:buClr>
                <a:srgbClr val="C00000"/>
              </a:buClr>
              <a:buNone/>
            </a:pP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Продолжить благоустройство дорог и дворовых территорий на денежные средства, полученные от налогов от уплаты акцизов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Грейдирование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Частичная отсыпка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Приобретение дорожных знаков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Расчистка от снега и наледи</a:t>
            </a:r>
            <a:endParaRPr lang="ru-RU" sz="20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C00000"/>
                </a:solidFill>
              </a:rPr>
              <a:t>В д. </a:t>
            </a:r>
            <a:r>
              <a:rPr lang="ru-RU" sz="2400" dirty="0" err="1" smtClean="0">
                <a:solidFill>
                  <a:srgbClr val="C00000"/>
                </a:solidFill>
              </a:rPr>
              <a:t>Арансахой</a:t>
            </a:r>
            <a:r>
              <a:rPr lang="ru-RU" sz="2400" dirty="0" smtClean="0">
                <a:solidFill>
                  <a:srgbClr val="C00000"/>
                </a:solidFill>
              </a:rPr>
              <a:t> планируется выполнить следующие мероприятия:</a:t>
            </a:r>
            <a:endParaRPr lang="ru-RU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674637"/>
          </a:xfrm>
        </p:spPr>
        <p:txBody>
          <a:bodyPr>
            <a:normAutofit/>
          </a:bodyPr>
          <a:lstStyle/>
          <a:p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000" dirty="0" smtClean="0"/>
              <a:t>Инициативные группы граждан по </a:t>
            </a:r>
            <a:r>
              <a:rPr lang="ru-RU" sz="2400" dirty="0" smtClean="0">
                <a:solidFill>
                  <a:srgbClr val="C00000"/>
                </a:solidFill>
              </a:rPr>
              <a:t>ул. Пионерская </a:t>
            </a:r>
            <a:r>
              <a:rPr lang="ru-RU" sz="2000" dirty="0" smtClean="0"/>
              <a:t>и </a:t>
            </a:r>
            <a:r>
              <a:rPr lang="ru-RU" sz="2400" dirty="0" smtClean="0">
                <a:solidFill>
                  <a:srgbClr val="C00000"/>
                </a:solidFill>
              </a:rPr>
              <a:t>ул. Рыбоводов</a:t>
            </a:r>
            <a:r>
              <a:rPr lang="ru-RU" sz="2000" dirty="0" smtClean="0"/>
              <a:t> изъявили желание создать </a:t>
            </a:r>
            <a:r>
              <a:rPr lang="ru-RU" sz="2400" dirty="0" smtClean="0">
                <a:solidFill>
                  <a:srgbClr val="C00000"/>
                </a:solidFill>
              </a:rPr>
              <a:t>ТОС</a:t>
            </a:r>
            <a:r>
              <a:rPr lang="ru-RU" sz="2000" dirty="0" smtClean="0"/>
              <a:t>, а так же разработать и представить социально значимый проект в </a:t>
            </a:r>
            <a:r>
              <a:rPr lang="ru-RU" sz="2000" dirty="0" err="1" smtClean="0"/>
              <a:t>Усольское</a:t>
            </a:r>
            <a:r>
              <a:rPr lang="ru-RU" sz="2000" dirty="0" smtClean="0"/>
              <a:t> районное муниципальное образование для участия в конкурсе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endParaRPr lang="ru-RU" sz="2000" dirty="0" smtClean="0"/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sz="2400" dirty="0" err="1" smtClean="0">
                <a:solidFill>
                  <a:srgbClr val="C00000"/>
                </a:solidFill>
              </a:rPr>
              <a:t>ТОСы</a:t>
            </a:r>
            <a:r>
              <a:rPr lang="ru-RU" sz="2400" dirty="0" smtClean="0">
                <a:solidFill>
                  <a:srgbClr val="C00000"/>
                </a:solidFill>
              </a:rPr>
              <a:t> ул. Береговая </a:t>
            </a:r>
            <a:r>
              <a:rPr lang="ru-RU" sz="2000" dirty="0" smtClean="0"/>
              <a:t>и </a:t>
            </a:r>
            <a:r>
              <a:rPr lang="ru-RU" sz="2400" dirty="0" smtClean="0">
                <a:solidFill>
                  <a:srgbClr val="C00000"/>
                </a:solidFill>
              </a:rPr>
              <a:t>ул. Заводская </a:t>
            </a:r>
            <a:r>
              <a:rPr lang="ru-RU" sz="2000" dirty="0" smtClean="0"/>
              <a:t>продолжат в 2020 году свои проекты по благоустройству</a:t>
            </a:r>
            <a:endParaRPr lang="ru-RU" sz="20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ВСЕМ СПАСИБО ЗА ВНИМАНИЕ!</a:t>
            </a:r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1302</TotalTime>
  <Words>1871</Words>
  <Application>Microsoft Office PowerPoint</Application>
  <PresentationFormat>Экран (4:3)</PresentationFormat>
  <Paragraphs>339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Открытая</vt:lpstr>
      <vt:lpstr>Отчет главы администрации  о социально-экономическом развитии сельского поселения и результатах деятельности администрации Сосновского муниципального образования за 2019 год</vt:lpstr>
      <vt:lpstr>Приоритетные направления развития территории:</vt:lpstr>
      <vt:lpstr>Слайд 3</vt:lpstr>
      <vt:lpstr>Демографическая ситуация в Сосновском муниципальном образовании</vt:lpstr>
      <vt:lpstr>По данным ЦЗН  г. Усолье-Сибирское и Усольского района:</vt:lpstr>
      <vt:lpstr>Социальная сфера:</vt:lpstr>
      <vt:lpstr>В течении 2019 года:</vt:lpstr>
      <vt:lpstr>Слайд 8</vt:lpstr>
      <vt:lpstr>Слайд 9</vt:lpstr>
      <vt:lpstr>Исполнение расходной части бюджета</vt:lpstr>
      <vt:lpstr>Слайд 11</vt:lpstr>
      <vt:lpstr>На средства дорожного фонда выполнены мероприятия:</vt:lpstr>
      <vt:lpstr>Слайд 13</vt:lpstr>
      <vt:lpstr> В рамках реализации мероприятий перечня проекта «Народные инициативы»:</vt:lpstr>
      <vt:lpstr>На 01.01.2020 год задолженность населения за услуги жилищно-коммунального хозяйства составляет:</vt:lpstr>
      <vt:lpstr>В течении 2019 года в сфере жилищно-коммунального хозяйства выполнены мероприятия:</vt:lpstr>
      <vt:lpstr>В 2019 году выполнены мероприятия по благоустройству: </vt:lpstr>
      <vt:lpstr>Слайд 18</vt:lpstr>
      <vt:lpstr>Слайд 19</vt:lpstr>
      <vt:lpstr>За счет средств субсидии Министерства природных ресурсов:</vt:lpstr>
      <vt:lpstr>Слайд 21</vt:lpstr>
      <vt:lpstr>Слайд 22</vt:lpstr>
      <vt:lpstr>ТОС Заводская, ТОС Береговая</vt:lpstr>
      <vt:lpstr>Реализация мероприятий согласно заключенным соглашениям о социально-экономическом сотрудничестве:</vt:lpstr>
      <vt:lpstr>План развития на 2020 год</vt:lpstr>
      <vt:lpstr>Слайд 26</vt:lpstr>
      <vt:lpstr>Направлены заявки на получение субсидии из областного бюджета на следующие мероприятия:</vt:lpstr>
      <vt:lpstr>Слайд 28</vt:lpstr>
      <vt:lpstr>В д. Арансахой планируется выполнить следующие мероприятия:</vt:lpstr>
      <vt:lpstr>Слайд 30</vt:lpstr>
      <vt:lpstr>ВСЕМ 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главы администрации о социально-экономическом развитии сельского поселения и результатах деятельности администрации Сосновского муниципального образования за 2019 год</dc:title>
  <dc:creator>1</dc:creator>
  <cp:lastModifiedBy>1</cp:lastModifiedBy>
  <cp:revision>130</cp:revision>
  <dcterms:created xsi:type="dcterms:W3CDTF">2020-03-17T02:08:33Z</dcterms:created>
  <dcterms:modified xsi:type="dcterms:W3CDTF">2020-03-23T00:48:50Z</dcterms:modified>
</cp:coreProperties>
</file>