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95" r:id="rId5"/>
    <p:sldId id="264" r:id="rId6"/>
    <p:sldId id="297" r:id="rId7"/>
    <p:sldId id="329" r:id="rId8"/>
    <p:sldId id="330" r:id="rId9"/>
    <p:sldId id="331" r:id="rId10"/>
    <p:sldId id="332" r:id="rId11"/>
    <p:sldId id="302" r:id="rId12"/>
    <p:sldId id="268" r:id="rId13"/>
    <p:sldId id="304" r:id="rId14"/>
    <p:sldId id="306" r:id="rId15"/>
    <p:sldId id="307" r:id="rId16"/>
    <p:sldId id="308" r:id="rId17"/>
    <p:sldId id="309" r:id="rId18"/>
    <p:sldId id="272" r:id="rId19"/>
    <p:sldId id="279" r:id="rId20"/>
    <p:sldId id="313" r:id="rId21"/>
    <p:sldId id="314" r:id="rId22"/>
    <p:sldId id="315" r:id="rId23"/>
    <p:sldId id="316" r:id="rId24"/>
    <p:sldId id="274" r:id="rId25"/>
    <p:sldId id="317" r:id="rId26"/>
    <p:sldId id="318" r:id="rId27"/>
    <p:sldId id="321" r:id="rId28"/>
    <p:sldId id="320" r:id="rId29"/>
    <p:sldId id="311" r:id="rId30"/>
    <p:sldId id="285" r:id="rId31"/>
    <p:sldId id="287" r:id="rId32"/>
    <p:sldId id="324" r:id="rId33"/>
    <p:sldId id="325" r:id="rId34"/>
    <p:sldId id="326" r:id="rId35"/>
    <p:sldId id="327" r:id="rId36"/>
    <p:sldId id="328" r:id="rId37"/>
    <p:sldId id="29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45" autoAdjust="0"/>
    <p:restoredTop sz="84815" autoAdjust="0"/>
  </p:normalViewPr>
  <p:slideViewPr>
    <p:cSldViewPr>
      <p:cViewPr varScale="1">
        <p:scale>
          <a:sx n="87" d="100"/>
          <a:sy n="87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5.1011664452342925E-2"/>
          <c:y val="0.13857796435387537"/>
          <c:w val="0.69942791021383455"/>
          <c:h val="0.7597657452441068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"Устойчивое развитие экономической базы" </c:v>
                </c:pt>
              </c:strCache>
            </c:strRef>
          </c:tx>
          <c:dLbls>
            <c:dLbl>
              <c:idx val="0"/>
              <c:layout>
                <c:manualLayout>
                  <c:x val="8.745584742191179E-3"/>
                  <c:y val="-8.83281131359150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5,24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95.24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"Безопасность"</c:v>
                </c:pt>
              </c:strCache>
            </c:strRef>
          </c:tx>
          <c:dLbls>
            <c:dLbl>
              <c:idx val="0"/>
              <c:layout>
                <c:manualLayout>
                  <c:x val="2.186384708402472E-2"/>
                  <c:y val="-1.233383867922592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83,89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83.89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"Развитие муниципального хозяйства"</c:v>
                </c:pt>
              </c:strCache>
            </c:strRef>
          </c:tx>
          <c:dLbls>
            <c:dLbl>
              <c:idx val="0"/>
              <c:layout>
                <c:manualLayout>
                  <c:x val="2.4779156769541677E-2"/>
                  <c:y val="5.3053302448234111E-3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71.52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"Социальная политика"</c:v>
                </c:pt>
              </c:strCache>
            </c:strRef>
          </c:tx>
          <c:dLbls>
            <c:dLbl>
              <c:idx val="0"/>
              <c:layout>
                <c:manualLayout>
                  <c:x val="1.4575974570318633E-2"/>
                  <c:y val="9.1768697798025999E-3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Лист1!$E$2</c:f>
              <c:numCache>
                <c:formatCode>#,##0.00</c:formatCode>
                <c:ptCount val="1"/>
                <c:pt idx="0">
                  <c:v>94.8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"Формирование современной городской среды" </c:v>
                </c:pt>
              </c:strCache>
            </c:strRef>
          </c:tx>
          <c:dLbls>
            <c:dLbl>
              <c:idx val="0"/>
              <c:layout>
                <c:manualLayout>
                  <c:x val="1.6033572027350503E-2"/>
                  <c:y val="-2.1393670863346276E-2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hape val="cone"/>
        <c:axId val="89779584"/>
        <c:axId val="89785472"/>
        <c:axId val="0"/>
      </c:bar3DChart>
      <c:catAx>
        <c:axId val="89779584"/>
        <c:scaling>
          <c:orientation val="minMax"/>
        </c:scaling>
        <c:delete val="1"/>
        <c:axPos val="b"/>
        <c:numFmt formatCode="General" sourceLinked="1"/>
        <c:tickLblPos val="none"/>
        <c:crossAx val="89785472"/>
        <c:crosses val="autoZero"/>
        <c:auto val="1"/>
        <c:lblAlgn val="ctr"/>
        <c:lblOffset val="100"/>
      </c:catAx>
      <c:valAx>
        <c:axId val="89785472"/>
        <c:scaling>
          <c:orientation val="minMax"/>
        </c:scaling>
        <c:delete val="1"/>
        <c:axPos val="l"/>
        <c:majorGridlines/>
        <c:numFmt formatCode="#,##0.00" sourceLinked="1"/>
        <c:tickLblPos val="none"/>
        <c:crossAx val="89779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120739568881856"/>
          <c:y val="4.9011830663801582E-2"/>
          <c:w val="0.24004701956899252"/>
          <c:h val="0.9256356339810486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0.41322</cdr:x>
      <cdr:y>0</cdr:y>
    </cdr:from>
    <cdr:to>
      <cdr:x>0.61157</cdr:x>
      <cdr:y>0.09091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0" y="0"/>
          <a:ext cx="172819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0.34711</cdr:x>
      <cdr:y>0.02309</cdr:y>
    </cdr:from>
    <cdr:to>
      <cdr:x>0.6281</cdr:x>
      <cdr:y>0.11545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24336" y="144016"/>
          <a:ext cx="2448272" cy="5760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% выполнения</a:t>
          </a:r>
          <a:endParaRPr lang="ru-RU" sz="3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3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1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9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2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4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4" y="6407946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4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8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5" y="274642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8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3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C9B2E5D-B34D-4B4A-9892-70EC46612F5B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4" y="6407946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6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sosnovka_yak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60232" y="4293096"/>
            <a:ext cx="2304256" cy="2564904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404665"/>
            <a:ext cx="8568952" cy="4824536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2"/>
                </a:solidFill>
                <a:cs typeface="Times New Roman" pitchFamily="18" charset="0"/>
              </a:rPr>
              <a:t>Отчет главы администрации </a:t>
            </a:r>
            <a:r>
              <a:rPr lang="ru-RU" sz="4000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cs typeface="Times New Roman" pitchFamily="18" charset="0"/>
              </a:rPr>
              <a:t>о социально-экономическом развитии сельского поселения и результатах деятельности администрации Сосновского муниципального образования за 2021 год</a:t>
            </a:r>
            <a:endParaRPr lang="ru-RU" sz="3200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>Приоритетные направления развития территории:</a:t>
            </a:r>
            <a:endParaRPr lang="ru-RU" sz="2400" dirty="0">
              <a:solidFill>
                <a:schemeClr val="accent2"/>
              </a:solidFill>
            </a:endParaRPr>
          </a:p>
        </p:txBody>
      </p:sp>
      <p:pic>
        <p:nvPicPr>
          <p:cNvPr id="4" name="Рисунок 3" descr="sosnovka_yak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4437112"/>
            <a:ext cx="3384376" cy="2304256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12776"/>
            <a:ext cx="7992888" cy="4525963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SzPct val="46000"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2000" dirty="0" smtClean="0"/>
              <a:t>Развитие экономического потенциала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Повышение качества жизни населения и развития человеческого потенциала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Повышение качества муниципальных услуг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Эффективное муниципальное управление</a:t>
            </a:r>
            <a:endParaRPr lang="ru-RU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96752"/>
            <a:ext cx="8589640" cy="525658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Численность постоянного населения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1 743 </a:t>
            </a:r>
            <a:r>
              <a:rPr lang="ru-RU" sz="2000" dirty="0" smtClean="0"/>
              <a:t>человека или </a:t>
            </a:r>
            <a:r>
              <a:rPr lang="ru-RU" sz="2400" b="1" dirty="0" smtClean="0">
                <a:solidFill>
                  <a:srgbClr val="C00000"/>
                </a:solidFill>
              </a:rPr>
              <a:t>99,1% </a:t>
            </a:r>
            <a:r>
              <a:rPr lang="ru-RU" sz="2000" dirty="0" smtClean="0"/>
              <a:t>к соответствующему периоду прошлого года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Среднесписочная численность занятых в экономике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695</a:t>
            </a:r>
            <a:r>
              <a:rPr lang="ru-RU" sz="2000" dirty="0" smtClean="0"/>
              <a:t> человека,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692</a:t>
            </a:r>
            <a:r>
              <a:rPr lang="ru-RU" sz="2000" dirty="0" smtClean="0"/>
              <a:t> человек в 2020 году или </a:t>
            </a:r>
            <a:r>
              <a:rPr lang="ru-RU" sz="2400" b="1" dirty="0" smtClean="0">
                <a:solidFill>
                  <a:srgbClr val="C00000"/>
                </a:solidFill>
              </a:rPr>
              <a:t>39,9% </a:t>
            </a:r>
            <a:r>
              <a:rPr lang="ru-RU" sz="2000" dirty="0" smtClean="0"/>
              <a:t>от общей численности населения 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Выручка от реализации продукции, работ, услуг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336 600 </a:t>
            </a:r>
            <a:r>
              <a:rPr lang="ru-RU" sz="2000" dirty="0" smtClean="0"/>
              <a:t>т. р. или </a:t>
            </a:r>
            <a:r>
              <a:rPr lang="ru-RU" sz="2400" b="1" dirty="0" smtClean="0">
                <a:solidFill>
                  <a:srgbClr val="C00000"/>
                </a:solidFill>
              </a:rPr>
              <a:t>101,1% </a:t>
            </a:r>
            <a:r>
              <a:rPr lang="ru-RU" sz="2000" dirty="0" smtClean="0"/>
              <a:t>к соответствующему периоду прошлого года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Среднемесячная заработная плата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60 793  </a:t>
            </a:r>
            <a:r>
              <a:rPr lang="ru-RU" sz="2000" dirty="0" smtClean="0"/>
              <a:t>р., </a:t>
            </a:r>
            <a:r>
              <a:rPr lang="ru-RU" sz="2000" dirty="0" smtClean="0"/>
              <a:t>против </a:t>
            </a:r>
            <a:r>
              <a:rPr lang="ru-RU" sz="2400" b="1" dirty="0" smtClean="0">
                <a:solidFill>
                  <a:srgbClr val="C00000"/>
                </a:solidFill>
              </a:rPr>
              <a:t>59 947 </a:t>
            </a:r>
            <a:r>
              <a:rPr lang="ru-RU" sz="2000" dirty="0" smtClean="0"/>
              <a:t>р. </a:t>
            </a:r>
            <a:r>
              <a:rPr lang="ru-RU" sz="2000" dirty="0" smtClean="0"/>
              <a:t>в 2020 году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По состоянию на 01.01.2021г.з задолженности по заработной плате нет, текучесть кадров низкая.</a:t>
            </a:r>
          </a:p>
          <a:p>
            <a:pPr>
              <a:buClr>
                <a:srgbClr val="C00000"/>
              </a:buClr>
              <a:buNone/>
            </a:pPr>
            <a:endParaRPr lang="ru-RU" sz="2000" dirty="0" smtClean="0"/>
          </a:p>
          <a:p>
            <a:pPr algn="just">
              <a:buClr>
                <a:srgbClr val="C00000"/>
              </a:buClr>
              <a:buFont typeface="Wingdings" pitchFamily="2" charset="2"/>
              <a:buChar char="q"/>
            </a:pP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8864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Положительная динамика развития по большинству важнейших социально-экономических показателей: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15616" y="1340768"/>
          <a:ext cx="6707087" cy="397326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42792"/>
                <a:gridCol w="1512168"/>
                <a:gridCol w="1152127"/>
              </a:tblGrid>
              <a:tr h="407106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Наименование показателей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Ед. </a:t>
                      </a:r>
                      <a:r>
                        <a:rPr lang="ru-RU" sz="2000" b="0" dirty="0" err="1" smtClean="0"/>
                        <a:t>изм</a:t>
                      </a:r>
                      <a:r>
                        <a:rPr lang="ru-RU" sz="2000" b="0" dirty="0" smtClean="0"/>
                        <a:t>.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2021г.</a:t>
                      </a:r>
                      <a:endParaRPr lang="ru-RU" sz="2000" b="0" dirty="0"/>
                    </a:p>
                  </a:txBody>
                  <a:tcPr/>
                </a:tc>
              </a:tr>
              <a:tr h="538281">
                <a:tc>
                  <a:txBody>
                    <a:bodyPr/>
                    <a:lstStyle/>
                    <a:p>
                      <a:r>
                        <a:rPr lang="ru-RU" dirty="0" smtClean="0"/>
                        <a:t>Население, всего, </a:t>
                      </a:r>
                      <a:r>
                        <a:rPr lang="ru-RU" b="1" dirty="0" smtClean="0"/>
                        <a:t>в том числе</a:t>
                      </a:r>
                      <a:r>
                        <a:rPr lang="ru-RU" b="0" dirty="0" smtClean="0"/>
                        <a:t>: занятые</a:t>
                      </a:r>
                      <a:r>
                        <a:rPr lang="ru-RU" b="0" baseline="0" dirty="0" smtClean="0"/>
                        <a:t> </a:t>
                      </a:r>
                      <a:r>
                        <a:rPr lang="ru-RU" b="0" dirty="0" smtClean="0"/>
                        <a:t>в экономике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1 743</a:t>
                      </a:r>
                    </a:p>
                    <a:p>
                      <a:pPr algn="ctr"/>
                      <a:r>
                        <a:rPr lang="ru-RU" sz="2400" dirty="0" smtClean="0"/>
                        <a:t>695</a:t>
                      </a:r>
                      <a:endParaRPr lang="ru-RU" sz="2400" dirty="0"/>
                    </a:p>
                  </a:txBody>
                  <a:tcPr/>
                </a:tc>
              </a:tr>
              <a:tr h="407106">
                <a:tc>
                  <a:txBody>
                    <a:bodyPr/>
                    <a:lstStyle/>
                    <a:p>
                      <a:r>
                        <a:rPr lang="ru-RU" dirty="0" smtClean="0"/>
                        <a:t>Родилось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</a:t>
                      </a:r>
                      <a:endParaRPr lang="ru-RU" sz="2400" dirty="0"/>
                    </a:p>
                  </a:txBody>
                  <a:tcPr/>
                </a:tc>
              </a:tr>
              <a:tr h="407106">
                <a:tc>
                  <a:txBody>
                    <a:bodyPr/>
                    <a:lstStyle/>
                    <a:p>
                      <a:r>
                        <a:rPr lang="ru-RU" dirty="0" smtClean="0"/>
                        <a:t>Умерло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23</a:t>
                      </a:r>
                      <a:endParaRPr lang="ru-RU" sz="2400" dirty="0"/>
                    </a:p>
                  </a:txBody>
                  <a:tcPr/>
                </a:tc>
              </a:tr>
              <a:tr h="407106">
                <a:tc>
                  <a:txBody>
                    <a:bodyPr/>
                    <a:lstStyle/>
                    <a:p>
                      <a:r>
                        <a:rPr lang="ru-RU" dirty="0" smtClean="0"/>
                        <a:t>Естественный прирост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-8</a:t>
                      </a:r>
                      <a:endParaRPr lang="ru-RU" sz="2400" dirty="0"/>
                    </a:p>
                  </a:txBody>
                  <a:tcPr/>
                </a:tc>
              </a:tr>
              <a:tr h="407106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Прибывших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</a:t>
                      </a:r>
                      <a:endParaRPr lang="ru-RU" sz="2400" dirty="0"/>
                    </a:p>
                  </a:txBody>
                  <a:tcPr/>
                </a:tc>
              </a:tr>
              <a:tr h="407106">
                <a:tc>
                  <a:txBody>
                    <a:bodyPr/>
                    <a:lstStyle/>
                    <a:p>
                      <a:r>
                        <a:rPr lang="ru-RU" dirty="0" smtClean="0"/>
                        <a:t>Выбывших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27</a:t>
                      </a:r>
                      <a:endParaRPr lang="ru-RU" sz="2400" dirty="0"/>
                    </a:p>
                  </a:txBody>
                  <a:tcPr/>
                </a:tc>
              </a:tr>
              <a:tr h="407106">
                <a:tc>
                  <a:txBody>
                    <a:bodyPr/>
                    <a:lstStyle/>
                    <a:p>
                      <a:r>
                        <a:rPr lang="ru-RU" dirty="0" smtClean="0"/>
                        <a:t>Миграционный прирост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-7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>Демографическая ситуация в Сосновском муниципальном образовании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5445224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Удельный вес численности сельского населения в общей численности населения района составляет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3,56%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Уровень регистрируемой безработицы (к трудоспособному населению) составил </a:t>
            </a:r>
            <a:r>
              <a:rPr lang="ru-RU" sz="2400" b="1" dirty="0" smtClean="0">
                <a:solidFill>
                  <a:srgbClr val="C00000"/>
                </a:solidFill>
              </a:rPr>
              <a:t>0,3%</a:t>
            </a: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Обратились в ЦНЗ </a:t>
            </a:r>
            <a:r>
              <a:rPr lang="ru-RU" sz="2400" b="1" dirty="0" smtClean="0">
                <a:solidFill>
                  <a:srgbClr val="C00000"/>
                </a:solidFill>
              </a:rPr>
              <a:t>94</a:t>
            </a:r>
            <a:r>
              <a:rPr lang="ru-RU" sz="2000" dirty="0" smtClean="0"/>
              <a:t> человека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Официально зарегистрированных безработных </a:t>
            </a:r>
            <a:r>
              <a:rPr lang="ru-RU" sz="2400" b="1" dirty="0" smtClean="0">
                <a:solidFill>
                  <a:srgbClr val="C00000"/>
                </a:solidFill>
              </a:rPr>
              <a:t>20 </a:t>
            </a:r>
            <a:r>
              <a:rPr lang="ru-RU" sz="2000" dirty="0" smtClean="0"/>
              <a:t>человек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Трудоустроено </a:t>
            </a:r>
            <a:r>
              <a:rPr lang="ru-RU" sz="2400" b="1" dirty="0" smtClean="0">
                <a:solidFill>
                  <a:srgbClr val="C00000"/>
                </a:solidFill>
              </a:rPr>
              <a:t>63</a:t>
            </a:r>
            <a:r>
              <a:rPr lang="ru-RU" sz="2000" dirty="0" smtClean="0"/>
              <a:t> человека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>По данным ЦЗН </a:t>
            </a:r>
            <a:br>
              <a:rPr lang="ru-RU" sz="2400" dirty="0" smtClean="0">
                <a:solidFill>
                  <a:schemeClr val="accent2"/>
                </a:solidFill>
              </a:rPr>
            </a:br>
            <a:r>
              <a:rPr lang="ru-RU" sz="2400" dirty="0" smtClean="0">
                <a:solidFill>
                  <a:schemeClr val="accent2"/>
                </a:solidFill>
              </a:rPr>
              <a:t>г. Усолье-Сибирское и Усольского района:</a:t>
            </a:r>
            <a:endParaRPr lang="ru-RU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481330"/>
            <a:ext cx="8640960" cy="4755982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Торговля – 7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КФХ – 9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Рыбоводство – 1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Транспорт и связь – 2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Водоснабжение, тепло – 1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Прочие – 2</a:t>
            </a:r>
          </a:p>
          <a:p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Среднесписочная численность работников </a:t>
            </a:r>
            <a:r>
              <a:rPr lang="ru-RU" sz="2400" dirty="0" smtClean="0">
                <a:solidFill>
                  <a:srgbClr val="FF0000"/>
                </a:solidFill>
              </a:rPr>
              <a:t>86</a:t>
            </a:r>
            <a:r>
              <a:rPr lang="ru-RU" sz="2000" dirty="0" smtClean="0"/>
              <a:t>, прогнозный</a:t>
            </a:r>
          </a:p>
          <a:p>
            <a:pPr algn="just">
              <a:buNone/>
            </a:pPr>
            <a:r>
              <a:rPr lang="ru-RU" sz="2000" dirty="0" smtClean="0"/>
              <a:t>показатель </a:t>
            </a:r>
            <a:r>
              <a:rPr lang="ru-RU" sz="2400" dirty="0" smtClean="0">
                <a:solidFill>
                  <a:srgbClr val="FF0000"/>
                </a:solidFill>
              </a:rPr>
              <a:t>96 </a:t>
            </a:r>
            <a:r>
              <a:rPr lang="ru-RU" sz="2000" dirty="0" smtClean="0"/>
              <a:t>человек</a:t>
            </a:r>
          </a:p>
          <a:p>
            <a:pPr algn="just">
              <a:buNone/>
            </a:pPr>
            <a:r>
              <a:rPr lang="ru-RU" sz="2000" dirty="0" smtClean="0"/>
              <a:t>Выручка от реализации товаров (работ, услуг) в 2021 году</a:t>
            </a:r>
          </a:p>
          <a:p>
            <a:pPr algn="just">
              <a:buNone/>
            </a:pPr>
            <a:r>
              <a:rPr lang="ru-RU" sz="2000" dirty="0" smtClean="0"/>
              <a:t>составила </a:t>
            </a:r>
            <a:r>
              <a:rPr lang="ru-RU" sz="2400" dirty="0" smtClean="0">
                <a:solidFill>
                  <a:srgbClr val="FF0000"/>
                </a:solidFill>
              </a:rPr>
              <a:t>38 014,0 </a:t>
            </a:r>
            <a:r>
              <a:rPr lang="ru-RU" sz="2000" dirty="0" smtClean="0"/>
              <a:t>т. р. </a:t>
            </a:r>
            <a:r>
              <a:rPr lang="ru-RU" sz="2000" dirty="0" smtClean="0"/>
              <a:t>против </a:t>
            </a:r>
            <a:r>
              <a:rPr lang="ru-RU" sz="2400" dirty="0" smtClean="0">
                <a:solidFill>
                  <a:srgbClr val="FF0000"/>
                </a:solidFill>
              </a:rPr>
              <a:t>34 871,7 </a:t>
            </a:r>
            <a:r>
              <a:rPr lang="ru-RU" sz="2000" dirty="0" smtClean="0"/>
              <a:t>т. р. </a:t>
            </a:r>
            <a:r>
              <a:rPr lang="ru-RU" sz="2000" dirty="0" smtClean="0"/>
              <a:t>в</a:t>
            </a:r>
          </a:p>
          <a:p>
            <a:pPr algn="just">
              <a:buNone/>
            </a:pPr>
            <a:r>
              <a:rPr lang="ru-RU" sz="2000" dirty="0" smtClean="0"/>
              <a:t>2020 году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/>
              </a:rPr>
              <a:t>На территории сельского поселения Сосновского муниципального образования зарегистрировано </a:t>
            </a:r>
            <a:r>
              <a:rPr lang="ru-RU" sz="2400" dirty="0" smtClean="0">
                <a:solidFill>
                  <a:srgbClr val="FF0000"/>
                </a:solidFill>
                <a:effectLst/>
              </a:rPr>
              <a:t>23</a:t>
            </a:r>
            <a:r>
              <a:rPr lang="ru-RU" sz="2000" b="0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000" b="0" dirty="0" smtClean="0">
                <a:solidFill>
                  <a:schemeClr val="tx1"/>
                </a:solidFill>
                <a:effectLst/>
              </a:rPr>
              <a:t>предприятия, из них </a:t>
            </a:r>
            <a:r>
              <a:rPr lang="ru-RU" sz="2400" b="0" dirty="0" smtClean="0">
                <a:solidFill>
                  <a:srgbClr val="FF0000"/>
                </a:solidFill>
                <a:effectLst/>
              </a:rPr>
              <a:t>22</a:t>
            </a:r>
            <a:r>
              <a:rPr lang="ru-RU" sz="2000" b="0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000" b="0" dirty="0" smtClean="0">
                <a:solidFill>
                  <a:schemeClr val="tx1"/>
                </a:solidFill>
                <a:effectLst/>
              </a:rPr>
              <a:t>малых</a:t>
            </a:r>
            <a:r>
              <a:rPr lang="ru-RU" sz="2000" b="0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предприятий:  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5328592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Заключено </a:t>
            </a:r>
            <a:r>
              <a:rPr lang="ru-RU" sz="2400" b="1" dirty="0" smtClean="0">
                <a:solidFill>
                  <a:srgbClr val="C00000"/>
                </a:solidFill>
              </a:rPr>
              <a:t>15</a:t>
            </a:r>
            <a:r>
              <a:rPr lang="ru-RU" sz="2000" dirty="0" smtClean="0"/>
              <a:t> </a:t>
            </a:r>
            <a:r>
              <a:rPr lang="ru-RU" sz="2000" dirty="0" smtClean="0"/>
              <a:t>соглашений, исполнение составило </a:t>
            </a:r>
            <a:r>
              <a:rPr lang="ru-RU" sz="2400" b="1" dirty="0" smtClean="0">
                <a:solidFill>
                  <a:srgbClr val="C00000"/>
                </a:solidFill>
              </a:rPr>
              <a:t>40</a:t>
            </a:r>
            <a:r>
              <a:rPr lang="ru-RU" sz="2400" b="1" dirty="0" smtClean="0">
                <a:solidFill>
                  <a:srgbClr val="C00000"/>
                </a:solidFill>
              </a:rPr>
              <a:t>,0</a:t>
            </a:r>
            <a:r>
              <a:rPr lang="ru-RU" sz="2000" dirty="0" smtClean="0"/>
              <a:t> </a:t>
            </a:r>
            <a:r>
              <a:rPr lang="ru-RU" sz="2000" dirty="0" smtClean="0"/>
              <a:t>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На проведение социальных и культурно-массовых мероприятий – </a:t>
            </a:r>
            <a:r>
              <a:rPr lang="ru-RU" sz="2400" b="1" dirty="0" smtClean="0">
                <a:solidFill>
                  <a:srgbClr val="C00000"/>
                </a:solidFill>
              </a:rPr>
              <a:t>37</a:t>
            </a:r>
            <a:r>
              <a:rPr lang="ru-RU" sz="2400" b="1" dirty="0" smtClean="0">
                <a:solidFill>
                  <a:srgbClr val="C00000"/>
                </a:solidFill>
              </a:rPr>
              <a:t>,0</a:t>
            </a:r>
            <a:r>
              <a:rPr lang="ru-RU" sz="2000" dirty="0" smtClean="0"/>
              <a:t> </a:t>
            </a:r>
            <a:r>
              <a:rPr lang="ru-RU" sz="2000" dirty="0" smtClean="0"/>
              <a:t>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На проведение природоохранных мероприятий – </a:t>
            </a:r>
            <a:r>
              <a:rPr lang="ru-RU" sz="2400" b="1" dirty="0" smtClean="0">
                <a:solidFill>
                  <a:srgbClr val="C00000"/>
                </a:solidFill>
              </a:rPr>
              <a:t>3,0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соглашений предоставлена помощь:</a:t>
            </a:r>
          </a:p>
          <a:p>
            <a:pPr>
              <a:buNone/>
            </a:pP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СХ ПАО «</a:t>
            </a:r>
            <a:r>
              <a:rPr lang="ru-RU" sz="2000" dirty="0" err="1" smtClean="0"/>
              <a:t>Белореченское</a:t>
            </a:r>
            <a:r>
              <a:rPr lang="ru-RU" sz="2000" dirty="0" smtClean="0"/>
              <a:t>» - </a:t>
            </a:r>
            <a:r>
              <a:rPr lang="ru-RU" sz="2400" b="1" dirty="0" smtClean="0">
                <a:solidFill>
                  <a:srgbClr val="C00000"/>
                </a:solidFill>
              </a:rPr>
              <a:t>50</a:t>
            </a:r>
            <a:r>
              <a:rPr lang="ru-RU" sz="2000" dirty="0" smtClean="0"/>
              <a:t> </a:t>
            </a:r>
            <a:r>
              <a:rPr lang="ru-RU" sz="2000" dirty="0" smtClean="0"/>
              <a:t>новогодних подарков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Благотворительный Фонд Павла Ильича Сумарокова – </a:t>
            </a:r>
            <a:r>
              <a:rPr lang="ru-RU" sz="2400" b="1" dirty="0" smtClean="0">
                <a:solidFill>
                  <a:srgbClr val="C00000"/>
                </a:solidFill>
              </a:rPr>
              <a:t>60</a:t>
            </a:r>
            <a:r>
              <a:rPr lang="ru-RU" sz="2000" dirty="0" smtClean="0"/>
              <a:t> </a:t>
            </a:r>
            <a:r>
              <a:rPr lang="ru-RU" sz="2000" dirty="0" smtClean="0"/>
              <a:t>новогодних подарков для детей из малообеспеченных семей</a:t>
            </a: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Реализация мероприятий согласно заключенным соглашениям о социально-экономическом сотрудничестве: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980729"/>
            <a:ext cx="8496944" cy="4392488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Проведено </a:t>
            </a:r>
            <a:r>
              <a:rPr lang="ru-RU" sz="2400" dirty="0" smtClean="0">
                <a:solidFill>
                  <a:srgbClr val="FF0000"/>
                </a:solidFill>
              </a:rPr>
              <a:t>10</a:t>
            </a:r>
            <a:r>
              <a:rPr lang="ru-RU" sz="2000" dirty="0" smtClean="0"/>
              <a:t> заседаний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Рассмотрено </a:t>
            </a:r>
            <a:r>
              <a:rPr lang="ru-RU" sz="2400" dirty="0" smtClean="0">
                <a:solidFill>
                  <a:srgbClr val="FF0000"/>
                </a:solidFill>
              </a:rPr>
              <a:t>28</a:t>
            </a:r>
            <a:r>
              <a:rPr lang="ru-RU" sz="2000" dirty="0" smtClean="0"/>
              <a:t> проектов решений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Принято </a:t>
            </a:r>
            <a:r>
              <a:rPr lang="ru-RU" sz="2400" dirty="0" smtClean="0">
                <a:solidFill>
                  <a:srgbClr val="FF0000"/>
                </a:solidFill>
              </a:rPr>
              <a:t>28 </a:t>
            </a:r>
            <a:r>
              <a:rPr lang="ru-RU" sz="2000" dirty="0" smtClean="0"/>
              <a:t>муниципальных правовых актов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Явка депутатов на заседания Думы составила </a:t>
            </a:r>
            <a:r>
              <a:rPr lang="ru-RU" sz="2400" dirty="0" smtClean="0">
                <a:solidFill>
                  <a:srgbClr val="FF0000"/>
                </a:solidFill>
              </a:rPr>
              <a:t>83,5%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400" dirty="0" smtClean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Переносов и срывов заседаний Думы не было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19256" cy="77809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Работа Думы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844824"/>
            <a:ext cx="8640960" cy="416592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err="1" smtClean="0"/>
              <a:t>Госпожнадзор</a:t>
            </a:r>
            <a:r>
              <a:rPr lang="ru-RU" sz="2000" dirty="0" smtClean="0"/>
              <a:t> </a:t>
            </a:r>
            <a:r>
              <a:rPr lang="ru-RU" sz="2000" dirty="0" smtClean="0"/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120,00</a:t>
            </a:r>
            <a:r>
              <a:rPr lang="ru-RU" sz="2000" dirty="0" smtClean="0"/>
              <a:t> т. р.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Договор </a:t>
            </a:r>
            <a:r>
              <a:rPr lang="ru-RU" sz="2000" dirty="0" err="1" smtClean="0"/>
              <a:t>концесии</a:t>
            </a:r>
            <a:r>
              <a:rPr lang="ru-RU" sz="2000" dirty="0" smtClean="0"/>
              <a:t> – </a:t>
            </a:r>
            <a:r>
              <a:rPr lang="ru-RU" sz="2400" dirty="0" smtClean="0">
                <a:solidFill>
                  <a:srgbClr val="FF0000"/>
                </a:solidFill>
              </a:rPr>
              <a:t>30,00</a:t>
            </a:r>
            <a:r>
              <a:rPr lang="ru-RU" sz="2000" dirty="0" smtClean="0"/>
              <a:t> т. р.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В пользу ИП Запорожского А.М. – </a:t>
            </a:r>
            <a:r>
              <a:rPr lang="ru-RU" sz="2400" dirty="0" smtClean="0">
                <a:solidFill>
                  <a:srgbClr val="FF0000"/>
                </a:solidFill>
              </a:rPr>
              <a:t>16,66</a:t>
            </a:r>
            <a:r>
              <a:rPr lang="ru-RU" sz="2000" dirty="0" smtClean="0"/>
              <a:t> т. р.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Расходы на оплату судебных постановлений и исполнительных листов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620688"/>
            <a:ext cx="8856984" cy="5904656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Врачебная амбулатория в с. Сосновка на </a:t>
            </a:r>
            <a:r>
              <a:rPr lang="ru-RU" sz="2400" b="1" dirty="0" smtClean="0">
                <a:solidFill>
                  <a:srgbClr val="C00000"/>
                </a:solidFill>
              </a:rPr>
              <a:t>36</a:t>
            </a:r>
            <a:r>
              <a:rPr lang="ru-RU" sz="2000" dirty="0" smtClean="0"/>
              <a:t> посещений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Фельдшерско-акушерский пункт в д. </a:t>
            </a:r>
            <a:r>
              <a:rPr lang="ru-RU" sz="2000" dirty="0" err="1" smtClean="0"/>
              <a:t>Арансахой</a:t>
            </a:r>
            <a:r>
              <a:rPr lang="ru-RU" sz="2000" dirty="0" smtClean="0"/>
              <a:t> (проектная мощность </a:t>
            </a:r>
            <a:r>
              <a:rPr lang="ru-RU" sz="2400" b="1" dirty="0" smtClean="0">
                <a:solidFill>
                  <a:srgbClr val="C00000"/>
                </a:solidFill>
              </a:rPr>
              <a:t>36</a:t>
            </a:r>
            <a:r>
              <a:rPr lang="ru-RU" sz="2000" dirty="0" smtClean="0"/>
              <a:t> посещений)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МДОУ детский сад № 23 «Улыбка» количество детей на 01.01.2022г. Составило </a:t>
            </a:r>
            <a:r>
              <a:rPr lang="ru-RU" sz="2400" b="1" dirty="0" smtClean="0">
                <a:solidFill>
                  <a:srgbClr val="C00000"/>
                </a:solidFill>
              </a:rPr>
              <a:t>94</a:t>
            </a:r>
            <a:r>
              <a:rPr lang="ru-RU" sz="2000" dirty="0" smtClean="0"/>
              <a:t> человека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МБОУ СОШ № 7 количество детей на 01.01.2022г. составляло </a:t>
            </a:r>
            <a:r>
              <a:rPr lang="ru-RU" sz="2400" b="1" dirty="0" smtClean="0">
                <a:solidFill>
                  <a:srgbClr val="C00000"/>
                </a:solidFill>
              </a:rPr>
              <a:t>232</a:t>
            </a:r>
            <a:r>
              <a:rPr lang="ru-RU" sz="2000" dirty="0" smtClean="0"/>
              <a:t> человека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ДК «Исток» с фактической вместимостью</a:t>
            </a:r>
            <a:r>
              <a:rPr lang="ru-RU" sz="2400" b="1" dirty="0" smtClean="0">
                <a:solidFill>
                  <a:srgbClr val="C00000"/>
                </a:solidFill>
              </a:rPr>
              <a:t>162</a:t>
            </a:r>
            <a:r>
              <a:rPr lang="ru-RU" sz="2000" dirty="0" smtClean="0"/>
              <a:t> зрительных места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Библиотека с книжным фондом </a:t>
            </a:r>
            <a:r>
              <a:rPr lang="ru-RU" sz="2400" b="1" dirty="0" smtClean="0">
                <a:solidFill>
                  <a:srgbClr val="C00000"/>
                </a:solidFill>
              </a:rPr>
              <a:t>11 546 </a:t>
            </a:r>
            <a:r>
              <a:rPr lang="ru-RU" sz="2000" dirty="0" smtClean="0"/>
              <a:t>ед.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Социальная сфера: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Администрацией сельского поселения зарегистрировано </a:t>
            </a:r>
            <a:r>
              <a:rPr lang="ru-RU" sz="2400" b="1" dirty="0" smtClean="0">
                <a:solidFill>
                  <a:srgbClr val="C00000"/>
                </a:solidFill>
              </a:rPr>
              <a:t>320</a:t>
            </a:r>
            <a:r>
              <a:rPr lang="ru-RU" sz="2000" dirty="0" smtClean="0"/>
              <a:t> документов, в том числе </a:t>
            </a:r>
            <a:r>
              <a:rPr lang="ru-RU" sz="2400" b="1" dirty="0" smtClean="0">
                <a:solidFill>
                  <a:srgbClr val="C00000"/>
                </a:solidFill>
              </a:rPr>
              <a:t>9</a:t>
            </a:r>
            <a:r>
              <a:rPr lang="ru-RU" sz="2000" dirty="0" smtClean="0"/>
              <a:t> письменных обращений граждан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Продолжили свою работу </a:t>
            </a:r>
            <a:r>
              <a:rPr lang="ru-RU" sz="2400" b="1" dirty="0" smtClean="0">
                <a:solidFill>
                  <a:srgbClr val="C00000"/>
                </a:solidFill>
              </a:rPr>
              <a:t>общественные организации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старост – председатель </a:t>
            </a:r>
            <a:r>
              <a:rPr lang="ru-RU" sz="2000" dirty="0" err="1" smtClean="0"/>
              <a:t>Вайгачева</a:t>
            </a:r>
            <a:r>
              <a:rPr lang="ru-RU" sz="2000" dirty="0" smtClean="0"/>
              <a:t> М.С.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женщин – председатель Лемешева Л.А.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предпринимателей – председатель </a:t>
            </a:r>
            <a:r>
              <a:rPr lang="ru-RU" sz="2000" dirty="0" err="1" smtClean="0"/>
              <a:t>Топильская</a:t>
            </a:r>
            <a:r>
              <a:rPr lang="ru-RU" sz="2000" dirty="0" smtClean="0"/>
              <a:t> Л.Н.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ветеранов – председатель Бойко З.И.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Общественная комиссия по делам несовершеннолетних, в   состав входят руководители всех учреждений социальной  сферы на территории поселения 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 течении 2021 года: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16633"/>
          <a:ext cx="8229600" cy="66266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04656"/>
                <a:gridCol w="2324944"/>
              </a:tblGrid>
              <a:tr h="49999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Меры социальной поддержки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Численность (чел.)</a:t>
                      </a:r>
                      <a:endParaRPr lang="ru-RU" sz="1800" dirty="0"/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 оплате жилья и коммунальных услуг, финансированные из обл. 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144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 оплате жилья и коммунальных услуг, финансируемых из</a:t>
                      </a:r>
                      <a:r>
                        <a:rPr lang="ru-RU" sz="1600" baseline="0" dirty="0" smtClean="0"/>
                        <a:t> федерального 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131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 оплате топлива, финансируемые из областного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84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оплате топлива, финансируемые из федерального 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115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Меры социальной поддержки в твердой</a:t>
                      </a:r>
                      <a:r>
                        <a:rPr lang="ru-RU" sz="1600" baseline="0" dirty="0" smtClean="0"/>
                        <a:t> денежной сумме педагогическим работникам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4998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Ежемесячная выплата денежных средств на содержание детей, находящихся под опекой или попечительством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4998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Ежемесячная выплата денежных средств на содержание детей, переданных</a:t>
                      </a:r>
                      <a:r>
                        <a:rPr lang="ru-RU" sz="1600" baseline="0" dirty="0" smtClean="0"/>
                        <a:t> на воспитание в приемную семью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1963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Количество детей пользующихся правом на бесплатное питание для учащихся, посещающих общеобразовательное учреждение МОУ СОШ № 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59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9375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/>
                        <a:t>ИТОГО: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577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507288" cy="56886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Меры социальной поддержки получили </a:t>
            </a:r>
            <a:r>
              <a:rPr lang="ru-RU" sz="2400" dirty="0" smtClean="0">
                <a:solidFill>
                  <a:srgbClr val="FF0000"/>
                </a:solidFill>
              </a:rPr>
              <a:t>577 </a:t>
            </a:r>
            <a:r>
              <a:rPr lang="ru-RU" sz="2000" dirty="0" smtClean="0"/>
              <a:t>человек, против</a:t>
            </a:r>
          </a:p>
          <a:p>
            <a:pPr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514</a:t>
            </a:r>
            <a:r>
              <a:rPr lang="ru-RU" sz="2000" dirty="0" smtClean="0"/>
              <a:t> человека в 2020 г.</a:t>
            </a:r>
          </a:p>
          <a:p>
            <a:pPr>
              <a:buNone/>
            </a:pPr>
            <a:endParaRPr lang="ru-RU" sz="2000" dirty="0" smtClean="0"/>
          </a:p>
          <a:p>
            <a:pPr marL="0">
              <a:buNone/>
            </a:pPr>
            <a:r>
              <a:rPr lang="ru-RU" sz="2000" dirty="0" smtClean="0"/>
              <a:t>Выдано </a:t>
            </a:r>
            <a:r>
              <a:rPr lang="ru-RU" sz="2400" dirty="0" smtClean="0">
                <a:solidFill>
                  <a:srgbClr val="FF0000"/>
                </a:solidFill>
              </a:rPr>
              <a:t>19</a:t>
            </a:r>
            <a:r>
              <a:rPr lang="ru-RU" sz="2000" dirty="0" smtClean="0"/>
              <a:t> земельных участков, </a:t>
            </a:r>
            <a:r>
              <a:rPr lang="ru-RU" sz="2400" dirty="0" smtClean="0">
                <a:solidFill>
                  <a:srgbClr val="FF0000"/>
                </a:solidFill>
              </a:rPr>
              <a:t>14 </a:t>
            </a:r>
            <a:r>
              <a:rPr lang="ru-RU" sz="2000" dirty="0" smtClean="0"/>
              <a:t>– многодетным семьям, </a:t>
            </a:r>
            <a:r>
              <a:rPr lang="ru-RU" sz="2400" dirty="0" smtClean="0">
                <a:solidFill>
                  <a:srgbClr val="FF0000"/>
                </a:solidFill>
              </a:rPr>
              <a:t>5 </a:t>
            </a:r>
            <a:r>
              <a:rPr lang="ru-RU" sz="2000" dirty="0" smtClean="0"/>
              <a:t>  - иным </a:t>
            </a:r>
            <a:r>
              <a:rPr lang="ru-RU" sz="2000" dirty="0" smtClean="0"/>
              <a:t>льготным гражданам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На 01.04.2022 год на очереди для получения земельных</a:t>
            </a:r>
          </a:p>
          <a:p>
            <a:pPr>
              <a:buNone/>
            </a:pPr>
            <a:r>
              <a:rPr lang="ru-RU" sz="2000" dirty="0" smtClean="0"/>
              <a:t>участков для индивидуального жилищного строительства</a:t>
            </a:r>
          </a:p>
          <a:p>
            <a:pPr>
              <a:buNone/>
            </a:pPr>
            <a:r>
              <a:rPr lang="ru-RU" sz="2000" dirty="0" smtClean="0"/>
              <a:t>стоят </a:t>
            </a:r>
            <a:r>
              <a:rPr lang="ru-RU" sz="2400" dirty="0" smtClean="0">
                <a:solidFill>
                  <a:srgbClr val="FF0000"/>
                </a:solidFill>
              </a:rPr>
              <a:t>9 </a:t>
            </a:r>
            <a:r>
              <a:rPr lang="ru-RU" sz="2000" dirty="0" smtClean="0"/>
              <a:t>многодетных семья и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10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льготный граждан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В течении 2021 года приобретено и установлено </a:t>
            </a:r>
            <a:r>
              <a:rPr lang="ru-RU" sz="2400" dirty="0" smtClean="0">
                <a:solidFill>
                  <a:srgbClr val="FF0000"/>
                </a:solidFill>
              </a:rPr>
              <a:t>8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пожарных</a:t>
            </a:r>
          </a:p>
          <a:p>
            <a:pPr>
              <a:buNone/>
            </a:pPr>
            <a:r>
              <a:rPr lang="ru-RU" sz="2000" dirty="0" err="1" smtClean="0"/>
              <a:t>извещателей</a:t>
            </a:r>
            <a:r>
              <a:rPr lang="ru-RU" sz="2000" dirty="0" smtClean="0"/>
              <a:t>, в 2022 году планируется приобретение и</a:t>
            </a:r>
          </a:p>
          <a:p>
            <a:pPr>
              <a:buNone/>
            </a:pPr>
            <a:r>
              <a:rPr lang="ru-RU" sz="2000" dirty="0" smtClean="0"/>
              <a:t>установка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8 </a:t>
            </a:r>
            <a:r>
              <a:rPr lang="ru-RU" sz="2000" dirty="0" smtClean="0"/>
              <a:t>пожарных </a:t>
            </a:r>
            <a:r>
              <a:rPr lang="ru-RU" sz="2000" dirty="0" err="1" smtClean="0"/>
              <a:t>извещателей</a:t>
            </a:r>
            <a:r>
              <a:rPr lang="ru-RU" sz="2000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1330"/>
            <a:ext cx="8568952" cy="4899998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None/>
            </a:pPr>
            <a:r>
              <a:rPr lang="ru-RU" sz="2000" dirty="0" smtClean="0"/>
              <a:t>Доходная часть бюджета в 2021 году составила </a:t>
            </a:r>
            <a:r>
              <a:rPr lang="ru-RU" sz="2400" dirty="0" smtClean="0">
                <a:solidFill>
                  <a:srgbClr val="FF0000"/>
                </a:solidFill>
              </a:rPr>
              <a:t>21 965,77</a:t>
            </a:r>
          </a:p>
          <a:p>
            <a:pPr algn="just">
              <a:buClr>
                <a:srgbClr val="FF0000"/>
              </a:buClr>
              <a:buNone/>
            </a:pPr>
            <a:r>
              <a:rPr lang="ru-RU" sz="2000" dirty="0" smtClean="0"/>
              <a:t>тыс.руб.</a:t>
            </a:r>
          </a:p>
          <a:p>
            <a:pPr algn="just">
              <a:buClr>
                <a:srgbClr val="FF0000"/>
              </a:buClr>
              <a:buNone/>
            </a:pPr>
            <a:r>
              <a:rPr lang="ru-RU" sz="2000" b="1" dirty="0" smtClean="0"/>
              <a:t>в том числе:</a:t>
            </a:r>
          </a:p>
          <a:p>
            <a:pPr algn="just">
              <a:buClr>
                <a:srgbClr val="FF0000"/>
              </a:buClr>
              <a:buNone/>
            </a:pP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Собственные доходы </a:t>
            </a:r>
            <a:r>
              <a:rPr lang="ru-RU" sz="2400" dirty="0" smtClean="0">
                <a:solidFill>
                  <a:srgbClr val="FF0000"/>
                </a:solidFill>
              </a:rPr>
              <a:t>7 819,51 </a:t>
            </a:r>
            <a:r>
              <a:rPr lang="ru-RU" sz="2000" dirty="0" smtClean="0"/>
              <a:t>тыс. руб.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Безвозмездные поступления </a:t>
            </a:r>
            <a:r>
              <a:rPr lang="ru-RU" sz="2400" dirty="0" smtClean="0">
                <a:solidFill>
                  <a:srgbClr val="FF0000"/>
                </a:solidFill>
              </a:rPr>
              <a:t>14 146,26 </a:t>
            </a:r>
            <a:r>
              <a:rPr lang="ru-RU" sz="2000" dirty="0" smtClean="0"/>
              <a:t>тыс. руб</a:t>
            </a:r>
            <a:r>
              <a:rPr lang="ru-RU" sz="2000" dirty="0" smtClean="0"/>
              <a:t>.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Исполнение расходной части бюджета в 2021 году составило</a:t>
            </a:r>
          </a:p>
          <a:p>
            <a:pPr>
              <a:buClr>
                <a:srgbClr val="FF0000"/>
              </a:buClr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20 990,64 </a:t>
            </a:r>
            <a:r>
              <a:rPr lang="ru-RU" sz="2000" dirty="0" smtClean="0"/>
              <a:t>тыс. руб. при плановых значениях </a:t>
            </a:r>
            <a:r>
              <a:rPr lang="ru-RU" sz="2400" dirty="0" smtClean="0">
                <a:solidFill>
                  <a:srgbClr val="FF0000"/>
                </a:solidFill>
              </a:rPr>
              <a:t>22 840,38 </a:t>
            </a:r>
            <a:r>
              <a:rPr lang="ru-RU" sz="2000" dirty="0" smtClean="0"/>
              <a:t>тыс.</a:t>
            </a:r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 руб</a:t>
            </a:r>
            <a:r>
              <a:rPr lang="ru-RU" sz="2000" dirty="0" smtClean="0"/>
              <a:t>. или 92% от плановых показателей</a:t>
            </a:r>
          </a:p>
          <a:p>
            <a:pPr algn="just">
              <a:buClr>
                <a:srgbClr val="FF0000"/>
              </a:buClr>
              <a:buNone/>
            </a:pP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Бюджетный потенциал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8803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Исполнение расходной части бюджета</a:t>
            </a:r>
            <a:endParaRPr lang="ru-RU" sz="2000" dirty="0">
              <a:solidFill>
                <a:srgbClr val="C0000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95536" y="548680"/>
          <a:ext cx="8435280" cy="620586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104456"/>
                <a:gridCol w="1584176"/>
                <a:gridCol w="1666528"/>
                <a:gridCol w="1080120"/>
              </a:tblGrid>
              <a:tr h="7549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Функциональная статья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Кассовые назначения на 2021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Исполнение за 2021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 исполнения</a:t>
                      </a:r>
                      <a:endParaRPr lang="ru-RU" sz="1400" dirty="0"/>
                    </a:p>
                  </a:txBody>
                  <a:tcPr/>
                </a:tc>
              </a:tr>
              <a:tr h="471842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Общегосударственные вопросы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9 014,74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8 616,01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95,6</a:t>
                      </a:r>
                      <a:endParaRPr lang="ru-RU" sz="2400" b="0" dirty="0"/>
                    </a:p>
                  </a:txBody>
                  <a:tcPr/>
                </a:tc>
              </a:tr>
              <a:tr h="471842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Национальная оборона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343,5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335,3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100,0</a:t>
                      </a:r>
                      <a:endParaRPr lang="ru-RU" sz="2400" b="0" dirty="0"/>
                    </a:p>
                  </a:txBody>
                  <a:tcPr/>
                </a:tc>
              </a:tr>
              <a:tr h="471842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Национальная безопасность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262,2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261,9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99,9</a:t>
                      </a:r>
                      <a:endParaRPr lang="ru-RU" sz="2400" b="0" dirty="0"/>
                    </a:p>
                  </a:txBody>
                  <a:tcPr/>
                </a:tc>
              </a:tr>
              <a:tr h="471842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Национальная экономика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1 314,5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1 127,9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85,8</a:t>
                      </a:r>
                      <a:endParaRPr lang="ru-RU" sz="2400" b="0" dirty="0"/>
                    </a:p>
                  </a:txBody>
                  <a:tcPr/>
                </a:tc>
              </a:tr>
              <a:tr h="471842">
                <a:tc gridSpan="4">
                  <a:txBody>
                    <a:bodyPr/>
                    <a:lstStyle/>
                    <a:p>
                      <a:r>
                        <a:rPr lang="ru-RU" sz="2000" b="1" dirty="0" smtClean="0"/>
                        <a:t>в том числе:</a:t>
                      </a:r>
                      <a:endParaRPr lang="ru-RU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dirty="0"/>
                    </a:p>
                  </a:txBody>
                  <a:tcPr/>
                </a:tc>
              </a:tr>
              <a:tr h="471842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дорожное хозяйство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1 166,0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1 111,8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95,3</a:t>
                      </a:r>
                      <a:endParaRPr lang="ru-RU" sz="2400" b="0" dirty="0"/>
                    </a:p>
                  </a:txBody>
                  <a:tcPr/>
                </a:tc>
              </a:tr>
              <a:tr h="723491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другие вопросы в области национальной экономике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148,5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16,1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84,0</a:t>
                      </a:r>
                      <a:endParaRPr lang="ru-RU" sz="2400" b="0" dirty="0"/>
                    </a:p>
                  </a:txBody>
                  <a:tcPr/>
                </a:tc>
              </a:tr>
              <a:tr h="723491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Жилищно-коммунальное хозяйство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4 096,5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3 182,4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77,7</a:t>
                      </a:r>
                      <a:endParaRPr lang="ru-RU" sz="2400" b="0" dirty="0"/>
                    </a:p>
                  </a:txBody>
                  <a:tcPr/>
                </a:tc>
              </a:tr>
              <a:tr h="471842">
                <a:tc gridSpan="4">
                  <a:txBody>
                    <a:bodyPr/>
                    <a:lstStyle/>
                    <a:p>
                      <a:r>
                        <a:rPr lang="ru-RU" sz="2000" b="1" dirty="0" smtClean="0"/>
                        <a:t>в том числе:</a:t>
                      </a:r>
                      <a:endParaRPr lang="ru-RU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0" dirty="0"/>
                    </a:p>
                  </a:txBody>
                  <a:tcPr/>
                </a:tc>
              </a:tr>
              <a:tr h="471842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жилищное хозяйство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150,7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50,9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33,7</a:t>
                      </a:r>
                      <a:endParaRPr lang="ru-RU" sz="24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404813"/>
          <a:ext cx="8568952" cy="57607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609681"/>
                <a:gridCol w="1874432"/>
                <a:gridCol w="1572671"/>
                <a:gridCol w="151216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коммунальное хозяйство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317,8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17,8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5,6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благоустройство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3 628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3 113,7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85,8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образование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40,0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23,0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57,7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культура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6 120,9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5 804,5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94,8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социальная политика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309,3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306,6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99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физическая культура и спорт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332,5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319,0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95,9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средства массовой информации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0,7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0,7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100,0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межбюджетные</a:t>
                      </a:r>
                      <a:r>
                        <a:rPr lang="ru-RU" sz="2000" b="0" baseline="0" dirty="0" smtClean="0"/>
                        <a:t> трансферты общего характера бюджетам бюджетной системы Российской Федерации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0 005,5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1 005,5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/>
                        <a:t>100,0</a:t>
                      </a:r>
                      <a:endParaRPr lang="ru-RU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ИТОГО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22 840,3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20 982,8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91,8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904656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None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Расходы на выполнение общегосударственных вопросов составили </a:t>
            </a:r>
            <a:r>
              <a:rPr lang="ru-RU" sz="2400" dirty="0" smtClean="0">
                <a:solidFill>
                  <a:srgbClr val="FF0000"/>
                </a:solidFill>
              </a:rPr>
              <a:t>8 616,01</a:t>
            </a:r>
            <a:r>
              <a:rPr lang="ru-RU" sz="2000" dirty="0" smtClean="0"/>
              <a:t>т. р. </a:t>
            </a:r>
            <a:r>
              <a:rPr lang="ru-RU" sz="2000" dirty="0" smtClean="0"/>
              <a:t>или </a:t>
            </a:r>
            <a:r>
              <a:rPr lang="ru-RU" sz="2400" dirty="0" smtClean="0">
                <a:solidFill>
                  <a:srgbClr val="FF0000"/>
                </a:solidFill>
              </a:rPr>
              <a:t>41</a:t>
            </a:r>
            <a:r>
              <a:rPr lang="ru-RU" sz="2400" dirty="0" smtClean="0">
                <a:solidFill>
                  <a:srgbClr val="FF0000"/>
                </a:solidFill>
              </a:rPr>
              <a:t>% </a:t>
            </a:r>
            <a:r>
              <a:rPr lang="ru-RU" sz="2000" dirty="0" smtClean="0"/>
              <a:t>от общего объема расходов бюджета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Расходы на содержание учреждений культуры составили </a:t>
            </a:r>
          </a:p>
          <a:p>
            <a:pPr>
              <a:buClr>
                <a:srgbClr val="FF0000"/>
              </a:buCl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  </a:t>
            </a:r>
            <a:r>
              <a:rPr lang="ru-RU" sz="2400" dirty="0" smtClean="0">
                <a:solidFill>
                  <a:srgbClr val="FF0000"/>
                </a:solidFill>
              </a:rPr>
              <a:t>5 804,5 </a:t>
            </a:r>
            <a:r>
              <a:rPr lang="ru-RU" sz="2000" dirty="0" smtClean="0"/>
              <a:t>т. р. </a:t>
            </a: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Удельный вес расходов учреждений культуры в общих расходах бюджета составил </a:t>
            </a:r>
            <a:r>
              <a:rPr lang="ru-RU" sz="2400" dirty="0" smtClean="0">
                <a:solidFill>
                  <a:srgbClr val="FF0000"/>
                </a:solidFill>
              </a:rPr>
              <a:t>27,6%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76064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None/>
            </a:pPr>
            <a:r>
              <a:rPr lang="ru-RU" sz="2800" dirty="0" smtClean="0"/>
              <a:t> 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Обустройство освещения автомобильных 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    дорог местного  значения на сумму </a:t>
            </a:r>
          </a:p>
          <a:p>
            <a:pPr>
              <a:buClr>
                <a:srgbClr val="C00000"/>
              </a:buClr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     </a:t>
            </a:r>
            <a:r>
              <a:rPr lang="ru-RU" sz="2400" b="1" dirty="0" smtClean="0">
                <a:solidFill>
                  <a:srgbClr val="C00000"/>
                </a:solidFill>
              </a:rPr>
              <a:t>19,96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r>
              <a:rPr lang="ru-RU" sz="2000" dirty="0" smtClean="0"/>
              <a:t>Очистка </a:t>
            </a:r>
            <a:r>
              <a:rPr lang="ru-RU" sz="2000" dirty="0" smtClean="0"/>
              <a:t>автомобильных дорог от снега </a:t>
            </a:r>
          </a:p>
          <a:p>
            <a:pPr>
              <a:buClr>
                <a:srgbClr val="C00000"/>
              </a:buClr>
              <a:buSzPct val="47000"/>
              <a:buNone/>
            </a:pPr>
            <a:r>
              <a:rPr lang="ru-RU" sz="2000" dirty="0" smtClean="0"/>
              <a:t>    и наледи на территории с. Сосновка </a:t>
            </a:r>
          </a:p>
          <a:p>
            <a:pPr>
              <a:buClr>
                <a:srgbClr val="C00000"/>
              </a:buClr>
              <a:buSzPct val="47000"/>
              <a:buNone/>
            </a:pPr>
            <a:r>
              <a:rPr lang="ru-RU" sz="2000" dirty="0" smtClean="0"/>
              <a:t>    на сумму 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35,0</a:t>
            </a:r>
            <a:r>
              <a:rPr lang="ru-RU" sz="2000" dirty="0" smtClean="0"/>
              <a:t> </a:t>
            </a:r>
            <a:r>
              <a:rPr lang="ru-RU" sz="2000" dirty="0" smtClean="0"/>
              <a:t>т. р.</a:t>
            </a: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800" dirty="0" smtClean="0"/>
          </a:p>
          <a:p>
            <a:endParaRPr lang="ru-RU" sz="1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64807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На средства дорожного фонда выполнены мероприятия: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20200930_1109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124744"/>
            <a:ext cx="1944216" cy="2160240"/>
          </a:xfrm>
          <a:prstGeom prst="rect">
            <a:avLst/>
          </a:prstGeom>
        </p:spPr>
      </p:pic>
      <p:pic>
        <p:nvPicPr>
          <p:cNvPr id="7" name="Рисунок 6" descr="изображение_viber_2020-09-29_09-21-00п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4437112"/>
            <a:ext cx="2808312" cy="17008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552728"/>
          </a:xfrm>
        </p:spPr>
        <p:txBody>
          <a:bodyPr/>
          <a:lstStyle/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8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Грейдирование </a:t>
            </a:r>
            <a:r>
              <a:rPr lang="ru-RU" sz="2000" dirty="0" smtClean="0"/>
              <a:t>автомобильных дорог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  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35,0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r>
              <a:rPr lang="ru-RU" sz="2000" dirty="0" smtClean="0"/>
              <a:t>Асфальтирование </a:t>
            </a:r>
            <a:r>
              <a:rPr lang="ru-RU" sz="2000" dirty="0" smtClean="0"/>
              <a:t>и благоустройство</a:t>
            </a:r>
          </a:p>
          <a:p>
            <a:pPr>
              <a:buClr>
                <a:schemeClr val="accent2"/>
              </a:buClr>
              <a:buNone/>
            </a:pPr>
            <a:r>
              <a:rPr lang="ru-RU" sz="2000" dirty="0" smtClean="0"/>
              <a:t>   участка </a:t>
            </a:r>
            <a:r>
              <a:rPr lang="ru-RU" sz="2000" dirty="0" smtClean="0"/>
              <a:t>автомобильной дороги </a:t>
            </a:r>
          </a:p>
          <a:p>
            <a:pPr>
              <a:buClr>
                <a:schemeClr val="accent2"/>
              </a:buClr>
              <a:buNone/>
            </a:pPr>
            <a:r>
              <a:rPr lang="ru-RU" sz="2000" dirty="0" smtClean="0"/>
              <a:t>   с</a:t>
            </a:r>
            <a:r>
              <a:rPr lang="ru-RU" sz="2000" dirty="0" smtClean="0"/>
              <a:t>. Сосновка </a:t>
            </a:r>
            <a:r>
              <a:rPr lang="ru-RU" sz="2000" dirty="0" smtClean="0"/>
              <a:t>пер. Пионерский</a:t>
            </a:r>
          </a:p>
          <a:p>
            <a:pPr>
              <a:buClr>
                <a:schemeClr val="accent2"/>
              </a:buClr>
              <a:buNone/>
            </a:pPr>
            <a:r>
              <a:rPr lang="ru-RU" sz="2000" dirty="0" smtClean="0"/>
              <a:t>   на </a:t>
            </a:r>
            <a:r>
              <a:rPr lang="ru-RU" sz="2000" dirty="0" smtClean="0"/>
              <a:t>сумму </a:t>
            </a:r>
            <a:r>
              <a:rPr lang="ru-RU" sz="2400" dirty="0" smtClean="0">
                <a:solidFill>
                  <a:srgbClr val="FF0000"/>
                </a:solidFill>
              </a:rPr>
              <a:t>754,25 </a:t>
            </a:r>
            <a:r>
              <a:rPr lang="ru-RU" sz="2000" dirty="0" smtClean="0"/>
              <a:t>т. р.</a:t>
            </a:r>
          </a:p>
          <a:p>
            <a:pPr>
              <a:buClr>
                <a:srgbClr val="C00000"/>
              </a:buClr>
              <a:buSzPct val="47000"/>
              <a:buNone/>
            </a:pPr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/>
          </a:p>
        </p:txBody>
      </p:sp>
      <p:pic>
        <p:nvPicPr>
          <p:cNvPr id="7" name="Рисунок 6" descr="изображение_viber_2020-09-29_09-21-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980728"/>
            <a:ext cx="2808312" cy="1656184"/>
          </a:xfrm>
          <a:prstGeom prst="rect">
            <a:avLst/>
          </a:prstGeom>
        </p:spPr>
      </p:pic>
      <p:pic>
        <p:nvPicPr>
          <p:cNvPr id="9" name="Рисунок 8" descr="дорога пионерска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3933056"/>
            <a:ext cx="2843808" cy="165618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507288" cy="6525344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/>
              <a:t>Нанесение дорожной разметки </a:t>
            </a:r>
          </a:p>
          <a:p>
            <a:pPr>
              <a:buClr>
                <a:schemeClr val="accent2"/>
              </a:buClr>
              <a:buNone/>
            </a:pPr>
            <a:r>
              <a:rPr lang="ru-RU" sz="2000" dirty="0" smtClean="0"/>
              <a:t>    на сумму </a:t>
            </a:r>
            <a:r>
              <a:rPr lang="ru-RU" sz="2400" dirty="0" smtClean="0">
                <a:solidFill>
                  <a:srgbClr val="FF0000"/>
                </a:solidFill>
              </a:rPr>
              <a:t>68</a:t>
            </a:r>
            <a:r>
              <a:rPr lang="ru-RU" sz="2400" dirty="0" smtClean="0">
                <a:solidFill>
                  <a:srgbClr val="FF0000"/>
                </a:solidFill>
              </a:rPr>
              <a:t>,17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ru-RU" sz="2000" dirty="0" smtClean="0"/>
              <a:t>Частичная отсыпка автомобильных </a:t>
            </a:r>
          </a:p>
          <a:p>
            <a:pPr>
              <a:buClr>
                <a:schemeClr val="accent2"/>
              </a:buClr>
              <a:buNone/>
            </a:pPr>
            <a:r>
              <a:rPr lang="ru-RU" sz="2000" dirty="0" smtClean="0"/>
              <a:t>   дорог местного значения </a:t>
            </a:r>
            <a:r>
              <a:rPr lang="ru-RU" sz="2000" dirty="0" smtClean="0"/>
              <a:t>с. Сосновка, </a:t>
            </a:r>
          </a:p>
          <a:p>
            <a:pPr>
              <a:buClr>
                <a:schemeClr val="accent2"/>
              </a:buCl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  пер. Пионерский </a:t>
            </a:r>
            <a:r>
              <a:rPr lang="ru-RU" sz="2000" dirty="0" smtClean="0"/>
              <a:t>на </a:t>
            </a:r>
            <a:r>
              <a:rPr lang="ru-RU" sz="2000" dirty="0" smtClean="0"/>
              <a:t>сумму </a:t>
            </a: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  </a:t>
            </a:r>
            <a:r>
              <a:rPr lang="ru-RU" sz="2400" dirty="0" smtClean="0">
                <a:solidFill>
                  <a:srgbClr val="FF0000"/>
                </a:solidFill>
              </a:rPr>
              <a:t>65,0</a:t>
            </a:r>
            <a:r>
              <a:rPr lang="ru-RU" sz="2000" dirty="0" smtClean="0"/>
              <a:t> т. р. </a:t>
            </a:r>
            <a:endParaRPr lang="ru-RU" sz="2000" dirty="0" smtClean="0"/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 smtClean="0"/>
          </a:p>
          <a:p>
            <a:pPr>
              <a:buClr>
                <a:schemeClr val="accent2"/>
              </a:buClr>
              <a:buNone/>
            </a:pPr>
            <a:endParaRPr lang="ru-RU" sz="2000" dirty="0"/>
          </a:p>
        </p:txBody>
      </p:sp>
      <p:pic>
        <p:nvPicPr>
          <p:cNvPr id="5" name="Рисунок 4" descr="изображение_viber_2020-09-29_09-16-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692696"/>
            <a:ext cx="2915816" cy="1440160"/>
          </a:xfrm>
          <a:prstGeom prst="rect">
            <a:avLst/>
          </a:prstGeom>
        </p:spPr>
      </p:pic>
      <p:pic>
        <p:nvPicPr>
          <p:cNvPr id="7" name="Рисунок 6" descr="отсыпка пионерска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3501008"/>
            <a:ext cx="2067694" cy="2756925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2060848"/>
            <a:ext cx="9036496" cy="3946445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перед ООО «ТК Белая» – </a:t>
            </a:r>
            <a:r>
              <a:rPr lang="ru-RU" sz="2400" b="1" dirty="0" smtClean="0">
                <a:solidFill>
                  <a:srgbClr val="C00000"/>
                </a:solidFill>
              </a:rPr>
              <a:t>1 106,00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 (на </a:t>
            </a:r>
            <a:r>
              <a:rPr lang="ru-RU" sz="2000" dirty="0" smtClean="0"/>
              <a:t>01.01.2021г</a:t>
            </a:r>
            <a:r>
              <a:rPr lang="ru-RU" sz="2000" dirty="0" smtClean="0"/>
              <a:t>. – </a:t>
            </a:r>
            <a:r>
              <a:rPr lang="ru-RU" sz="2400" b="1" dirty="0" smtClean="0">
                <a:solidFill>
                  <a:srgbClr val="C00000"/>
                </a:solidFill>
              </a:rPr>
              <a:t>672,2 </a:t>
            </a:r>
            <a:r>
              <a:rPr lang="ru-RU" sz="2000" dirty="0" smtClean="0"/>
              <a:t>т. р.)</a:t>
            </a:r>
            <a:endParaRPr lang="ru-RU" sz="2000" dirty="0" smtClean="0"/>
          </a:p>
          <a:p>
            <a:pPr algn="just">
              <a:buClr>
                <a:srgbClr val="C00000"/>
              </a:buClr>
              <a:buNone/>
            </a:pPr>
            <a:endParaRPr lang="ru-RU" sz="2000" dirty="0" smtClean="0"/>
          </a:p>
          <a:p>
            <a:pPr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перед ООО «</a:t>
            </a:r>
            <a:r>
              <a:rPr lang="ru-RU" sz="2000" dirty="0" err="1" smtClean="0"/>
              <a:t>Усольчанка</a:t>
            </a:r>
            <a:r>
              <a:rPr lang="ru-RU" sz="2000" dirty="0" smtClean="0"/>
              <a:t>» – </a:t>
            </a:r>
            <a:r>
              <a:rPr lang="ru-RU" sz="2400" b="1" dirty="0" smtClean="0">
                <a:solidFill>
                  <a:srgbClr val="C00000"/>
                </a:solidFill>
              </a:rPr>
              <a:t>483,3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т. р. </a:t>
            </a:r>
            <a:endParaRPr lang="ru-RU" sz="2000" dirty="0" smtClean="0"/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(на </a:t>
            </a:r>
            <a:r>
              <a:rPr lang="ru-RU" sz="2000" dirty="0" smtClean="0"/>
              <a:t>01.01.2021г</a:t>
            </a:r>
            <a:r>
              <a:rPr lang="ru-RU" sz="2000" dirty="0" smtClean="0"/>
              <a:t>. – </a:t>
            </a:r>
            <a:r>
              <a:rPr lang="ru-RU" sz="2400" b="1" dirty="0" smtClean="0">
                <a:solidFill>
                  <a:srgbClr val="C00000"/>
                </a:solidFill>
              </a:rPr>
              <a:t>124,0</a:t>
            </a:r>
            <a:r>
              <a:rPr lang="ru-RU" sz="2000" dirty="0" smtClean="0"/>
              <a:t> т. р.)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На </a:t>
            </a:r>
            <a:r>
              <a:rPr lang="ru-RU" sz="2400" dirty="0" smtClean="0">
                <a:solidFill>
                  <a:srgbClr val="C00000"/>
                </a:solidFill>
              </a:rPr>
              <a:t>01.01.2022 </a:t>
            </a:r>
            <a:r>
              <a:rPr lang="ru-RU" sz="2400" dirty="0" smtClean="0">
                <a:solidFill>
                  <a:srgbClr val="C00000"/>
                </a:solidFill>
              </a:rPr>
              <a:t>год задолженность населения за услуги жилищно-коммунального хозяйства составляет: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30"/>
            <a:ext cx="8229600" cy="4972006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Ремонт подъездов в МКД на сумму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   </a:t>
            </a:r>
            <a:r>
              <a:rPr lang="ru-RU" sz="2000" dirty="0" smtClean="0">
                <a:solidFill>
                  <a:srgbClr val="FF0000"/>
                </a:solidFill>
              </a:rPr>
              <a:t>48,70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 течении </a:t>
            </a:r>
            <a:r>
              <a:rPr lang="ru-RU" sz="2400" dirty="0" smtClean="0">
                <a:solidFill>
                  <a:srgbClr val="C00000"/>
                </a:solidFill>
              </a:rPr>
              <a:t>2021 </a:t>
            </a:r>
            <a:r>
              <a:rPr lang="ru-RU" sz="2400" dirty="0" smtClean="0">
                <a:solidFill>
                  <a:srgbClr val="C00000"/>
                </a:solidFill>
              </a:rPr>
              <a:t>года в сфере жилищно-коммунального хозяйства выполнены мероприятия: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подьез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2852936"/>
            <a:ext cx="2715766" cy="362102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30"/>
            <a:ext cx="8435280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Проведено </a:t>
            </a:r>
            <a:r>
              <a:rPr lang="ru-RU" sz="2000" dirty="0" smtClean="0"/>
              <a:t>исследование воды на микробиологические показатели на сумму </a:t>
            </a:r>
            <a:r>
              <a:rPr lang="ru-RU" sz="2400" dirty="0" smtClean="0">
                <a:solidFill>
                  <a:srgbClr val="FF0000"/>
                </a:solidFill>
              </a:rPr>
              <a:t>14,76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Проведена оценка тепловых котлов на сумму </a:t>
            </a:r>
            <a:r>
              <a:rPr lang="ru-RU" sz="2400" dirty="0" smtClean="0">
                <a:solidFill>
                  <a:srgbClr val="FF0000"/>
                </a:solidFill>
              </a:rPr>
              <a:t>3</a:t>
            </a:r>
            <a:r>
              <a:rPr lang="ru-RU" sz="2400" dirty="0" smtClean="0">
                <a:solidFill>
                  <a:srgbClr val="FF0000"/>
                </a:solidFill>
              </a:rPr>
              <a:t>,0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В сфере коммунального хозяйства выполнены мероприятия: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692696"/>
            <a:ext cx="9036496" cy="4958011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None/>
            </a:pPr>
            <a:r>
              <a:rPr lang="ru-RU" sz="2800" dirty="0" smtClean="0"/>
              <a:t> 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Благоустройство пешеходной дорожки с. Сосновка, ул. Лесная, с укладкой асфальтового полотна и бортового камня.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Объем </a:t>
            </a:r>
            <a:r>
              <a:rPr lang="ru-RU" sz="2000" dirty="0" smtClean="0"/>
              <a:t>финансирования составил </a:t>
            </a:r>
            <a:r>
              <a:rPr lang="ru-RU" sz="2400" dirty="0" smtClean="0">
                <a:solidFill>
                  <a:srgbClr val="FF0000"/>
                </a:solidFill>
              </a:rPr>
              <a:t>386,0</a:t>
            </a:r>
            <a:r>
              <a:rPr lang="ru-RU" sz="2000" dirty="0" smtClean="0"/>
              <a:t> т. р.</a:t>
            </a: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8784976" cy="76470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В рамках реализации мероприятий перечня проекта «Народные инициативы»: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пешеходная дорожка лесна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689837" y="2879115"/>
            <a:ext cx="4241879" cy="31814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5904656"/>
          </a:xfrm>
        </p:spPr>
        <p:txBody>
          <a:bodyPr/>
          <a:lstStyle/>
          <a:p>
            <a:pPr algn="ctr">
              <a:buClr>
                <a:srgbClr val="C00000"/>
              </a:buClr>
              <a:buNone/>
            </a:pP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В рамках проекта «Формирование современной городской среды»: </a:t>
            </a:r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 marL="0">
              <a:buNone/>
            </a:pPr>
            <a:r>
              <a:rPr lang="ru-RU" sz="2000" dirty="0" smtClean="0"/>
              <a:t> Благоустройство </a:t>
            </a:r>
            <a:r>
              <a:rPr lang="ru-RU" sz="2000" dirty="0" smtClean="0"/>
              <a:t>территории общего пользования </a:t>
            </a:r>
            <a:r>
              <a:rPr lang="ru-RU" sz="2000" dirty="0" smtClean="0"/>
              <a:t>ул. Лесная, 2Г –   </a:t>
            </a:r>
            <a:r>
              <a:rPr lang="ru-RU" sz="2000" dirty="0" err="1" smtClean="0"/>
              <a:t>автопарковка</a:t>
            </a:r>
            <a:r>
              <a:rPr lang="ru-RU" sz="2000" dirty="0" smtClean="0"/>
              <a:t>.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Объем </a:t>
            </a:r>
            <a:r>
              <a:rPr lang="ru-RU" sz="2000" dirty="0" smtClean="0"/>
              <a:t>финансирования составил </a:t>
            </a:r>
            <a:r>
              <a:rPr lang="ru-RU" sz="2400" dirty="0" smtClean="0">
                <a:solidFill>
                  <a:srgbClr val="FF0000"/>
                </a:solidFill>
              </a:rPr>
              <a:t>1 861,88 </a:t>
            </a:r>
            <a:r>
              <a:rPr lang="ru-RU" sz="2000" dirty="0" smtClean="0"/>
              <a:t>т. р. </a:t>
            </a:r>
            <a:r>
              <a:rPr lang="ru-RU" sz="2000" b="1" dirty="0" smtClean="0"/>
              <a:t>в том числе: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за </a:t>
            </a:r>
            <a:r>
              <a:rPr lang="ru-RU" sz="2000" dirty="0" smtClean="0"/>
              <a:t>счет областного бюджета – </a:t>
            </a:r>
            <a:r>
              <a:rPr lang="ru-RU" sz="2400" dirty="0" smtClean="0">
                <a:solidFill>
                  <a:srgbClr val="FF0000"/>
                </a:solidFill>
              </a:rPr>
              <a:t>1 773,22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за счет местного бюджета – </a:t>
            </a:r>
            <a:r>
              <a:rPr lang="ru-RU" sz="2400" dirty="0" smtClean="0">
                <a:solidFill>
                  <a:srgbClr val="FF0000"/>
                </a:solidFill>
              </a:rPr>
              <a:t>88,66</a:t>
            </a:r>
            <a:r>
              <a:rPr lang="ru-RU" sz="2000" dirty="0" smtClean="0"/>
              <a:t> т. р.</a:t>
            </a:r>
            <a:endParaRPr lang="ru-RU" sz="2000" dirty="0"/>
          </a:p>
        </p:txBody>
      </p:sp>
      <p:pic>
        <p:nvPicPr>
          <p:cNvPr id="7" name="Рисунок 6" descr="автопарков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005064"/>
            <a:ext cx="2915816" cy="1772816"/>
          </a:xfrm>
          <a:prstGeom prst="rect">
            <a:avLst/>
          </a:prstGeom>
        </p:spPr>
      </p:pic>
      <p:pic>
        <p:nvPicPr>
          <p:cNvPr id="8" name="Рисунок 7" descr="фонта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005064"/>
            <a:ext cx="2952328" cy="18002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1330"/>
            <a:ext cx="8435280" cy="4972006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Строительство </a:t>
            </a:r>
            <a:r>
              <a:rPr lang="ru-RU" sz="2000" dirty="0" smtClean="0"/>
              <a:t>сцены в </a:t>
            </a:r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д. </a:t>
            </a:r>
            <a:r>
              <a:rPr lang="ru-RU" sz="2000" dirty="0" err="1" smtClean="0"/>
              <a:t>Арансахой</a:t>
            </a:r>
            <a:r>
              <a:rPr lang="ru-RU" sz="2000" dirty="0" smtClean="0"/>
              <a:t> </a:t>
            </a:r>
            <a:r>
              <a:rPr lang="ru-RU" sz="2000" dirty="0" smtClean="0"/>
              <a:t>на сумму </a:t>
            </a:r>
            <a:r>
              <a:rPr lang="ru-RU" sz="2400" dirty="0" smtClean="0">
                <a:solidFill>
                  <a:srgbClr val="FF0000"/>
                </a:solidFill>
              </a:rPr>
              <a:t>200,00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т. р. 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Приобретение </a:t>
            </a:r>
            <a:r>
              <a:rPr lang="ru-RU" sz="2000" dirty="0" smtClean="0"/>
              <a:t>детского </a:t>
            </a:r>
            <a:r>
              <a:rPr lang="ru-RU" sz="2000" dirty="0" smtClean="0"/>
              <a:t>игрового</a:t>
            </a:r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комплекса в п. Белогорск </a:t>
            </a: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 на </a:t>
            </a:r>
            <a:r>
              <a:rPr lang="ru-RU" sz="2000" dirty="0" smtClean="0"/>
              <a:t>сумму </a:t>
            </a:r>
            <a:r>
              <a:rPr lang="ru-RU" sz="2400" dirty="0" smtClean="0">
                <a:solidFill>
                  <a:srgbClr val="FF0000"/>
                </a:solidFill>
              </a:rPr>
              <a:t>200,00 </a:t>
            </a:r>
            <a:r>
              <a:rPr lang="ru-RU" sz="2000" dirty="0" smtClean="0"/>
              <a:t>т. р. </a:t>
            </a: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Изготовление металлического моста</a:t>
            </a:r>
          </a:p>
          <a:p>
            <a:pPr>
              <a:buClr>
                <a:srgbClr val="FF0000"/>
              </a:buClr>
              <a:buNone/>
            </a:pPr>
            <a:r>
              <a:rPr lang="ru-RU" sz="2000" dirty="0" smtClean="0"/>
              <a:t> в д. </a:t>
            </a:r>
            <a:r>
              <a:rPr lang="ru-RU" sz="2000" dirty="0" err="1" smtClean="0"/>
              <a:t>Арансахой</a:t>
            </a:r>
            <a:r>
              <a:rPr lang="ru-RU" sz="2000" dirty="0" smtClean="0"/>
              <a:t> на сумму </a:t>
            </a:r>
            <a:r>
              <a:rPr lang="ru-RU" sz="2400" dirty="0" smtClean="0">
                <a:solidFill>
                  <a:srgbClr val="FF0000"/>
                </a:solidFill>
              </a:rPr>
              <a:t>58,47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1800" dirty="0" smtClean="0"/>
              <a:t>т. р. </a:t>
            </a: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В рамках реализации общественно значимого проекта по благоустройству  выполнено: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сце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268760"/>
            <a:ext cx="2483768" cy="1498471"/>
          </a:xfrm>
          <a:prstGeom prst="rect">
            <a:avLst/>
          </a:prstGeom>
        </p:spPr>
      </p:pic>
      <p:pic>
        <p:nvPicPr>
          <p:cNvPr id="9" name="Рисунок 8" descr="площадка белогорс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112060" y="3104964"/>
            <a:ext cx="2016225" cy="1512169"/>
          </a:xfrm>
          <a:prstGeom prst="rect">
            <a:avLst/>
          </a:prstGeom>
        </p:spPr>
      </p:pic>
      <p:pic>
        <p:nvPicPr>
          <p:cNvPr id="10" name="Рисунок 9" descr="мос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0312" y="4653136"/>
            <a:ext cx="1491629" cy="1988839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4666525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Ремонт сцены в парке с. Сосновка на </a:t>
            </a:r>
            <a:r>
              <a:rPr lang="ru-RU" sz="2000" dirty="0" smtClean="0"/>
              <a:t>сумму </a:t>
            </a:r>
            <a:r>
              <a:rPr lang="ru-RU" sz="2400" dirty="0" smtClean="0">
                <a:solidFill>
                  <a:srgbClr val="FF0000"/>
                </a:solidFill>
              </a:rPr>
              <a:t>74,50</a:t>
            </a:r>
            <a:r>
              <a:rPr lang="ru-RU" sz="2000" dirty="0" smtClean="0"/>
              <a:t> т. р.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Приобретена детская зимняя деревянная горка на </a:t>
            </a:r>
            <a:r>
              <a:rPr lang="ru-RU" sz="2000" dirty="0" smtClean="0"/>
              <a:t>сумму </a:t>
            </a:r>
            <a:r>
              <a:rPr lang="ru-RU" sz="2400" dirty="0" smtClean="0">
                <a:solidFill>
                  <a:srgbClr val="FF0000"/>
                </a:solidFill>
              </a:rPr>
              <a:t>72,50</a:t>
            </a:r>
            <a:r>
              <a:rPr lang="ru-RU" sz="2000" dirty="0" smtClean="0"/>
              <a:t> т. р.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В весенний период вывезено </a:t>
            </a:r>
            <a:r>
              <a:rPr lang="ru-RU" sz="2400" dirty="0" smtClean="0">
                <a:solidFill>
                  <a:srgbClr val="FF0000"/>
                </a:solidFill>
              </a:rPr>
              <a:t>3 машины мусора</a:t>
            </a:r>
            <a:r>
              <a:rPr lang="ru-RU" sz="2000" dirty="0" smtClean="0"/>
              <a:t> с мест захоронения на сумму </a:t>
            </a:r>
            <a:r>
              <a:rPr lang="ru-RU" sz="2400" dirty="0" smtClean="0">
                <a:solidFill>
                  <a:srgbClr val="FF0000"/>
                </a:solidFill>
              </a:rPr>
              <a:t>25,4</a:t>
            </a:r>
            <a:r>
              <a:rPr lang="ru-RU" sz="2000" dirty="0" smtClean="0"/>
              <a:t> т. р</a:t>
            </a:r>
            <a:r>
              <a:rPr lang="ru-RU" sz="2000" dirty="0" smtClean="0"/>
              <a:t>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Выполнены работы по покраске памятника ВОВ и изготовлены памятные плиты на сумму </a:t>
            </a:r>
            <a:r>
              <a:rPr lang="ru-RU" sz="2400" dirty="0" smtClean="0">
                <a:solidFill>
                  <a:srgbClr val="FF0000"/>
                </a:solidFill>
              </a:rPr>
              <a:t>37,0</a:t>
            </a:r>
            <a:r>
              <a:rPr lang="ru-RU" sz="2000" dirty="0" smtClean="0"/>
              <a:t> т. р</a:t>
            </a:r>
            <a:r>
              <a:rPr lang="ru-RU" sz="2000" dirty="0" smtClean="0"/>
              <a:t>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Приобретены адресные указатели на </a:t>
            </a:r>
            <a:r>
              <a:rPr lang="ru-RU" sz="2000" dirty="0" smtClean="0"/>
              <a:t>сумму </a:t>
            </a:r>
            <a:r>
              <a:rPr lang="ru-RU" sz="2400" dirty="0" smtClean="0">
                <a:solidFill>
                  <a:srgbClr val="FF0000"/>
                </a:solidFill>
              </a:rPr>
              <a:t>23,64</a:t>
            </a:r>
            <a:r>
              <a:rPr lang="ru-RU" sz="2000" dirty="0" smtClean="0"/>
              <a:t> т. р.</a:t>
            </a: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За счет местного бюджета: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Изготовлен баннер для празднования Масленицы, к профессиональным праздникам приобретены сувениры и цветы на сумму </a:t>
            </a:r>
            <a:r>
              <a:rPr lang="ru-RU" sz="2400" dirty="0" smtClean="0">
                <a:solidFill>
                  <a:srgbClr val="FF0000"/>
                </a:solidFill>
              </a:rPr>
              <a:t>20,08</a:t>
            </a:r>
            <a:r>
              <a:rPr lang="ru-RU" sz="2000" dirty="0" smtClean="0"/>
              <a:t> т. р.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Выполнены мероприятия по социальному обеспечению (доплата к пенсии) на сумму </a:t>
            </a:r>
            <a:r>
              <a:rPr lang="ru-RU" sz="2400" dirty="0" smtClean="0">
                <a:solidFill>
                  <a:srgbClr val="FF0000"/>
                </a:solidFill>
              </a:rPr>
              <a:t>293,83</a:t>
            </a:r>
            <a:r>
              <a:rPr lang="ru-RU" sz="2000" dirty="0" smtClean="0"/>
              <a:t> р.</a:t>
            </a:r>
            <a:endParaRPr lang="ru-RU" sz="2000" dirty="0" smtClean="0"/>
          </a:p>
          <a:p>
            <a:pPr>
              <a:buClr>
                <a:srgbClr val="FF0000"/>
              </a:buClr>
              <a:buNone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На проведение праздничных мероприятий, приобретение продуктовых наборов и поздравление юбиляров </a:t>
            </a:r>
            <a:r>
              <a:rPr lang="ru-RU" sz="2000" dirty="0" smtClean="0"/>
              <a:t>– </a:t>
            </a:r>
          </a:p>
          <a:p>
            <a:pPr>
              <a:buClr>
                <a:srgbClr val="FF0000"/>
              </a:buCl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  12,76</a:t>
            </a:r>
            <a:r>
              <a:rPr lang="ru-RU" sz="2000" dirty="0" smtClean="0"/>
              <a:t> т.р.</a:t>
            </a:r>
          </a:p>
          <a:p>
            <a:pPr>
              <a:buClr>
                <a:srgbClr val="FF0000"/>
              </a:buClr>
              <a:buNone/>
            </a:pP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В рамках реализации </a:t>
            </a:r>
            <a:r>
              <a:rPr lang="ru-RU" sz="2400" dirty="0" smtClean="0">
                <a:solidFill>
                  <a:srgbClr val="FF0000"/>
                </a:solidFill>
              </a:rPr>
              <a:t>муниципальной программы «Социальная политика»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51520" y="620688"/>
          <a:ext cx="8712968" cy="623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260648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Реализация муниципальных программ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Реализация проектов ТОС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ТОС </a:t>
            </a:r>
            <a:r>
              <a:rPr lang="ru-RU" sz="2000" dirty="0" smtClean="0"/>
              <a:t>ул. Рыбоводов </a:t>
            </a:r>
            <a:r>
              <a:rPr lang="ru-RU" sz="2000" dirty="0" smtClean="0"/>
              <a:t>проект 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   «Парк у озера». Руководитель </a:t>
            </a:r>
            <a:endParaRPr lang="ru-RU" sz="2000" dirty="0" smtClean="0"/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  проекта – Рихтер О.И. </a:t>
            </a:r>
            <a:endParaRPr lang="ru-RU" sz="2000" dirty="0" smtClean="0"/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  Дополнительные </a:t>
            </a:r>
            <a:r>
              <a:rPr lang="ru-RU" sz="2000" dirty="0" smtClean="0"/>
              <a:t>средства в сумме </a:t>
            </a:r>
            <a:endParaRPr lang="ru-RU" sz="2000" dirty="0" smtClean="0"/>
          </a:p>
          <a:p>
            <a:pPr>
              <a:buClr>
                <a:srgbClr val="C00000"/>
              </a:buCl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  </a:t>
            </a:r>
            <a:r>
              <a:rPr lang="ru-RU" sz="2400" dirty="0" smtClean="0">
                <a:solidFill>
                  <a:srgbClr val="FF0000"/>
                </a:solidFill>
              </a:rPr>
              <a:t>30,5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ТОС д. </a:t>
            </a:r>
            <a:r>
              <a:rPr lang="ru-RU" sz="2000" dirty="0" err="1" smtClean="0"/>
              <a:t>Арансахой</a:t>
            </a:r>
            <a:r>
              <a:rPr lang="ru-RU" sz="2000" dirty="0" smtClean="0"/>
              <a:t> проект «Мост 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  надежды. </a:t>
            </a:r>
            <a:r>
              <a:rPr lang="ru-RU" sz="2000" dirty="0" smtClean="0"/>
              <a:t>Руководитель </a:t>
            </a:r>
            <a:r>
              <a:rPr lang="ru-RU" sz="2000" dirty="0" smtClean="0"/>
              <a:t>проекта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  </a:t>
            </a:r>
            <a:r>
              <a:rPr lang="ru-RU" sz="2000" dirty="0" err="1" smtClean="0"/>
              <a:t>Чечковская</a:t>
            </a:r>
            <a:r>
              <a:rPr lang="ru-RU" sz="2000" dirty="0" smtClean="0"/>
              <a:t> Л.И.  </a:t>
            </a:r>
            <a:r>
              <a:rPr lang="ru-RU" sz="2000" dirty="0" smtClean="0"/>
              <a:t>Дополнительные 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  </a:t>
            </a:r>
            <a:r>
              <a:rPr lang="ru-RU" sz="2000" dirty="0" smtClean="0"/>
              <a:t>средства </a:t>
            </a:r>
            <a:r>
              <a:rPr lang="ru-RU" sz="2000" dirty="0" smtClean="0"/>
              <a:t>в сумме </a:t>
            </a:r>
            <a:r>
              <a:rPr lang="ru-RU" sz="2400" dirty="0" smtClean="0">
                <a:solidFill>
                  <a:srgbClr val="FF0000"/>
                </a:solidFill>
              </a:rPr>
              <a:t>107,5</a:t>
            </a:r>
            <a:r>
              <a:rPr lang="ru-RU" sz="2000" dirty="0" smtClean="0"/>
              <a:t> т. р. </a:t>
            </a:r>
          </a:p>
          <a:p>
            <a:pPr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   </a:t>
            </a:r>
            <a:r>
              <a:rPr lang="ru-RU" sz="2000" dirty="0" smtClean="0"/>
              <a:t>Размер гранта составил, на одного </a:t>
            </a:r>
            <a:r>
              <a:rPr lang="ru-RU" sz="2000" dirty="0" err="1" smtClean="0"/>
              <a:t>грантополучателя</a:t>
            </a:r>
            <a:r>
              <a:rPr lang="ru-RU" sz="2000" dirty="0" smtClean="0"/>
              <a:t>,</a:t>
            </a:r>
          </a:p>
          <a:p>
            <a:pPr>
              <a:buClr>
                <a:srgbClr val="C00000"/>
              </a:buClr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      </a:t>
            </a:r>
            <a:r>
              <a:rPr lang="ru-RU" sz="2400" b="1" dirty="0" smtClean="0">
                <a:solidFill>
                  <a:srgbClr val="C00000"/>
                </a:solidFill>
              </a:rPr>
              <a:t>100 </a:t>
            </a:r>
            <a:r>
              <a:rPr lang="ru-RU" sz="2400" b="1" dirty="0" smtClean="0">
                <a:solidFill>
                  <a:srgbClr val="C00000"/>
                </a:solidFill>
              </a:rPr>
              <a:t>000 </a:t>
            </a:r>
            <a:r>
              <a:rPr lang="ru-RU" sz="2000" dirty="0" smtClean="0"/>
              <a:t>т. р.</a:t>
            </a:r>
            <a:r>
              <a:rPr lang="ru-RU" sz="2000" dirty="0" smtClean="0"/>
              <a:t> </a:t>
            </a:r>
            <a:endParaRPr lang="ru-RU" sz="2000" dirty="0" smtClean="0"/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</p:txBody>
      </p:sp>
      <p:pic>
        <p:nvPicPr>
          <p:cNvPr id="10" name="Рисунок 9" descr="мост надежд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3356992"/>
            <a:ext cx="2987824" cy="1736812"/>
          </a:xfrm>
          <a:prstGeom prst="rect">
            <a:avLst/>
          </a:prstGeom>
        </p:spPr>
      </p:pic>
      <p:pic>
        <p:nvPicPr>
          <p:cNvPr id="11" name="Рисунок 10" descr="рыбовод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908720"/>
            <a:ext cx="2952328" cy="172819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980728"/>
            <a:ext cx="8856984" cy="576064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проекта «Формирование современной городской среды» </a:t>
            </a:r>
          </a:p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 algn="just">
              <a:buClr>
                <a:srgbClr val="FF0000"/>
              </a:buClr>
              <a:buNone/>
            </a:pPr>
            <a:r>
              <a:rPr lang="ru-RU" sz="2000" dirty="0" smtClean="0"/>
              <a:t>Благоустройство </a:t>
            </a:r>
            <a:r>
              <a:rPr lang="ru-RU" sz="2000" dirty="0" smtClean="0"/>
              <a:t>детской площадки ул. Фабричная напротив дома № 19 с. Сосновка</a:t>
            </a: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 algn="just">
              <a:buClr>
                <a:srgbClr val="FF0000"/>
              </a:buClr>
              <a:buNone/>
            </a:pPr>
            <a:r>
              <a:rPr lang="ru-RU" sz="2000" dirty="0" smtClean="0"/>
              <a:t>Объем финансирования </a:t>
            </a:r>
            <a:r>
              <a:rPr lang="ru-RU" sz="2400" dirty="0" smtClean="0">
                <a:solidFill>
                  <a:srgbClr val="FF0000"/>
                </a:solidFill>
              </a:rPr>
              <a:t>825 300,00 </a:t>
            </a:r>
            <a:r>
              <a:rPr lang="ru-RU" sz="2000" dirty="0" smtClean="0"/>
              <a:t>т. р</a:t>
            </a:r>
            <a:r>
              <a:rPr lang="ru-RU" sz="2000" dirty="0" smtClean="0"/>
              <a:t>. </a:t>
            </a:r>
            <a:r>
              <a:rPr lang="ru-RU" sz="2000" b="1" dirty="0" smtClean="0"/>
              <a:t>в том числе</a:t>
            </a:r>
            <a:r>
              <a:rPr lang="ru-RU" sz="2000" dirty="0" smtClean="0"/>
              <a:t>:</a:t>
            </a:r>
          </a:p>
          <a:p>
            <a:pPr algn="just">
              <a:buClr>
                <a:srgbClr val="FF0000"/>
              </a:buClr>
              <a:buNone/>
            </a:pP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Федеральный бюджет </a:t>
            </a:r>
            <a:r>
              <a:rPr lang="ru-RU" sz="2400" dirty="0" smtClean="0">
                <a:solidFill>
                  <a:srgbClr val="FF0000"/>
                </a:solidFill>
              </a:rPr>
              <a:t>625 325,93 </a:t>
            </a:r>
            <a:r>
              <a:rPr lang="ru-RU" sz="2000" dirty="0" smtClean="0"/>
              <a:t>т. р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Областной бюджет </a:t>
            </a:r>
            <a:r>
              <a:rPr lang="ru-RU" sz="2400" dirty="0" smtClean="0">
                <a:solidFill>
                  <a:srgbClr val="FF0000"/>
                </a:solidFill>
              </a:rPr>
              <a:t>159 674,074 </a:t>
            </a:r>
            <a:r>
              <a:rPr lang="ru-RU" sz="2000" dirty="0" smtClean="0"/>
              <a:t>т. р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Местный бюджет </a:t>
            </a:r>
            <a:r>
              <a:rPr lang="ru-RU" sz="2400" dirty="0" smtClean="0">
                <a:solidFill>
                  <a:srgbClr val="FF0000"/>
                </a:solidFill>
              </a:rPr>
              <a:t>39 300,00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т. р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План развития на </a:t>
            </a:r>
            <a:r>
              <a:rPr lang="ru-RU" sz="2400" dirty="0" smtClean="0">
                <a:solidFill>
                  <a:srgbClr val="C00000"/>
                </a:solidFill>
              </a:rPr>
              <a:t>2022 </a:t>
            </a:r>
            <a:r>
              <a:rPr lang="ru-RU" sz="2400" dirty="0" smtClean="0">
                <a:solidFill>
                  <a:srgbClr val="C00000"/>
                </a:solidFill>
              </a:rPr>
              <a:t>год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Ремонт автомобильной дороги местного значения ул. Фабричная с. Сосновка</a:t>
            </a: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 algn="just">
              <a:buClr>
                <a:srgbClr val="FF0000"/>
              </a:buClr>
              <a:buNone/>
            </a:pPr>
            <a:r>
              <a:rPr lang="ru-RU" sz="2000" dirty="0" smtClean="0"/>
              <a:t>Объем финансирования </a:t>
            </a:r>
            <a:r>
              <a:rPr lang="ru-RU" sz="2400" dirty="0" smtClean="0">
                <a:solidFill>
                  <a:srgbClr val="FF0000"/>
                </a:solidFill>
              </a:rPr>
              <a:t>717 500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т. р</a:t>
            </a:r>
            <a:r>
              <a:rPr lang="ru-RU" sz="2000" dirty="0" smtClean="0"/>
              <a:t>. </a:t>
            </a:r>
            <a:r>
              <a:rPr lang="ru-RU" sz="2000" b="1" dirty="0" smtClean="0"/>
              <a:t>в том числе</a:t>
            </a:r>
            <a:r>
              <a:rPr lang="ru-RU" sz="2000" dirty="0" smtClean="0"/>
              <a:t>:</a:t>
            </a:r>
          </a:p>
          <a:p>
            <a:pPr algn="just">
              <a:buClr>
                <a:srgbClr val="FF0000"/>
              </a:buClr>
              <a:buNone/>
            </a:pP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Областной бюджет </a:t>
            </a:r>
            <a:r>
              <a:rPr lang="ru-RU" sz="2400" dirty="0" smtClean="0">
                <a:solidFill>
                  <a:srgbClr val="FF0000"/>
                </a:solidFill>
              </a:rPr>
              <a:t>681 500 </a:t>
            </a:r>
            <a:r>
              <a:rPr lang="ru-RU" sz="2000" dirty="0" smtClean="0"/>
              <a:t>т. р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 algn="just"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Местный бюджет </a:t>
            </a:r>
            <a:r>
              <a:rPr lang="ru-RU" sz="2400" dirty="0" smtClean="0">
                <a:solidFill>
                  <a:srgbClr val="FF0000"/>
                </a:solidFill>
              </a:rPr>
              <a:t>36 000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т. р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В рамках проекта «Народные инициативы»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Перевод земельных участков из состава земель лесного фонда в земли иных категорий по улицам: Лесная, Дм. </a:t>
            </a:r>
            <a:r>
              <a:rPr lang="ru-RU" sz="2000" dirty="0" err="1" smtClean="0"/>
              <a:t>Зарукина</a:t>
            </a:r>
            <a:r>
              <a:rPr lang="ru-RU" sz="2000" dirty="0" smtClean="0"/>
              <a:t>, Пионерская, Фабричная, Мира с. Сосновка и для оформления действующего кладбища в с. Сосновка площадью 77 390 кв.м.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По заявлениям жителей планируется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5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Провести лицензирование скважин, предназначенных для питьевого водоснабжения, ориентировочная стоимость </a:t>
            </a:r>
            <a:r>
              <a:rPr lang="ru-RU" sz="2400" dirty="0" smtClean="0">
                <a:solidFill>
                  <a:srgbClr val="FF0000"/>
                </a:solidFill>
              </a:rPr>
              <a:t>100,0</a:t>
            </a:r>
            <a:r>
              <a:rPr lang="ru-RU" sz="2000" dirty="0" smtClean="0"/>
              <a:t> </a:t>
            </a:r>
            <a:r>
              <a:rPr lang="ru-RU" sz="2000" dirty="0" smtClean="0"/>
              <a:t>т. р.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000" dirty="0" smtClean="0"/>
              <a:t>Продолжить благоустройство дорог и дворовых территорий на денежные средства, полученные от уплаты акцизов: </a:t>
            </a:r>
            <a:r>
              <a:rPr lang="ru-RU" sz="2400" dirty="0" err="1" smtClean="0">
                <a:solidFill>
                  <a:srgbClr val="FF0000"/>
                </a:solidFill>
              </a:rPr>
              <a:t>грейдирование</a:t>
            </a:r>
            <a:r>
              <a:rPr lang="ru-RU" sz="2400" dirty="0" smtClean="0">
                <a:solidFill>
                  <a:srgbClr val="FF0000"/>
                </a:solidFill>
              </a:rPr>
              <a:t>, частичная отсыпка, приобретение дорожных знаков, расчистка от снега и наледи, отсыпка дорог в зимний период, укладка асфальтового полотна по пер. Первомайский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/>
          </a:p>
        </p:txBody>
      </p:sp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err="1" smtClean="0"/>
              <a:t>ТОСы</a:t>
            </a:r>
            <a:r>
              <a:rPr lang="ru-RU" sz="2000" dirty="0" smtClean="0"/>
              <a:t> </a:t>
            </a:r>
            <a:r>
              <a:rPr lang="ru-RU" sz="2000" dirty="0" smtClean="0"/>
              <a:t>ул. </a:t>
            </a:r>
            <a:r>
              <a:rPr lang="ru-RU" sz="2000" dirty="0" smtClean="0"/>
              <a:t>Береговая и </a:t>
            </a:r>
            <a:r>
              <a:rPr lang="ru-RU" sz="2000" dirty="0" err="1" smtClean="0"/>
              <a:t>Белогорская</a:t>
            </a:r>
            <a:r>
              <a:rPr lang="ru-RU" sz="2000" dirty="0" smtClean="0"/>
              <a:t> гавань»</a:t>
            </a:r>
            <a:r>
              <a:rPr lang="ru-RU" sz="2000" dirty="0" smtClean="0"/>
              <a:t> изъявили </a:t>
            </a:r>
            <a:r>
              <a:rPr lang="ru-RU" sz="2000" dirty="0" smtClean="0"/>
              <a:t>желание</a:t>
            </a:r>
          </a:p>
          <a:p>
            <a:pPr>
              <a:buNone/>
            </a:pPr>
            <a:r>
              <a:rPr lang="ru-RU" sz="2000" dirty="0" smtClean="0"/>
              <a:t>продолжить </a:t>
            </a:r>
            <a:r>
              <a:rPr lang="ru-RU" sz="2000" dirty="0" smtClean="0"/>
              <a:t>в </a:t>
            </a:r>
            <a:r>
              <a:rPr lang="ru-RU" sz="2000" dirty="0" smtClean="0"/>
              <a:t>2022 </a:t>
            </a:r>
            <a:r>
              <a:rPr lang="ru-RU" sz="2000" dirty="0" smtClean="0"/>
              <a:t>году свои проекты </a:t>
            </a:r>
            <a:r>
              <a:rPr lang="ru-RU" sz="2000" dirty="0" smtClean="0"/>
              <a:t>по благоустройству,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р</a:t>
            </a:r>
            <a:r>
              <a:rPr lang="ru-RU" sz="2000" dirty="0" smtClean="0"/>
              <a:t>азрабатывают проекты </a:t>
            </a:r>
            <a:r>
              <a:rPr lang="ru-RU" sz="2000" dirty="0" smtClean="0"/>
              <a:t>и готовятся представить его </a:t>
            </a:r>
            <a:r>
              <a:rPr lang="ru-RU" sz="2000" dirty="0" smtClean="0"/>
              <a:t>в </a:t>
            </a:r>
          </a:p>
          <a:p>
            <a:pPr>
              <a:buNone/>
            </a:pPr>
            <a:r>
              <a:rPr lang="ru-RU" sz="2000" dirty="0" smtClean="0"/>
              <a:t>администрацию Усольского района Иркутской области </a:t>
            </a:r>
            <a:r>
              <a:rPr lang="ru-RU" sz="2000" dirty="0" smtClean="0"/>
              <a:t>д</a:t>
            </a:r>
            <a:r>
              <a:rPr lang="ru-RU" sz="2000" dirty="0" smtClean="0"/>
              <a:t>ля </a:t>
            </a:r>
          </a:p>
          <a:p>
            <a:pPr>
              <a:buNone/>
            </a:pPr>
            <a:r>
              <a:rPr lang="ru-RU" sz="2000" dirty="0" smtClean="0"/>
              <a:t>участия в конкурсе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3568" y="404664"/>
            <a:ext cx="7704856" cy="5602629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Принять участие в реализации общественного значимого</a:t>
            </a:r>
          </a:p>
          <a:p>
            <a:pPr algn="just">
              <a:buNone/>
            </a:pPr>
            <a:r>
              <a:rPr lang="ru-RU" sz="2000" dirty="0" smtClean="0"/>
              <a:t>проекта по благоустройству </a:t>
            </a:r>
            <a:r>
              <a:rPr lang="ru-RU" sz="2400" dirty="0" smtClean="0">
                <a:solidFill>
                  <a:srgbClr val="FF0000"/>
                </a:solidFill>
              </a:rPr>
              <a:t>«Комплексное развитие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сельских территорий»</a:t>
            </a:r>
            <a:r>
              <a:rPr lang="ru-RU" sz="2000" dirty="0" smtClean="0"/>
              <a:t> в номинации </a:t>
            </a:r>
            <a:r>
              <a:rPr lang="ru-RU" sz="2400" dirty="0" smtClean="0">
                <a:solidFill>
                  <a:srgbClr val="FF0000"/>
                </a:solidFill>
              </a:rPr>
              <a:t>«Организация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освещения по ул. Мира с. Сосновка,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протяженностью 700 метров с использованием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Энергосберегающих технологий»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ВСЕМ СПАСИБО ЗА ВНИМАНИЕ!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2272</TotalTime>
  <Words>1881</Words>
  <Application>Microsoft Office PowerPoint</Application>
  <PresentationFormat>Экран (4:3)</PresentationFormat>
  <Paragraphs>418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Открытая</vt:lpstr>
      <vt:lpstr>Отчет главы администрации  о социально-экономическом развитии сельского поселения и результатах деятельности администрации Сосновского муниципального образования за 2021 год</vt:lpstr>
      <vt:lpstr>Приоритетные направления развития территории:</vt:lpstr>
      <vt:lpstr>Слайд 3</vt:lpstr>
      <vt:lpstr>Демографическая ситуация в Сосновском муниципальном образовании</vt:lpstr>
      <vt:lpstr>По данным ЦЗН  г. Усолье-Сибирское и Усольского района:</vt:lpstr>
      <vt:lpstr>На территории сельского поселения Сосновского муниципального образования зарегистрировано 23 предприятия, из них 22 малых предприятий:  </vt:lpstr>
      <vt:lpstr>Реализация мероприятий согласно заключенным соглашениям о социально-экономическом сотрудничестве:</vt:lpstr>
      <vt:lpstr>Работа Думы</vt:lpstr>
      <vt:lpstr>Расходы на оплату судебных постановлений и исполнительных листов</vt:lpstr>
      <vt:lpstr>Социальная сфера:</vt:lpstr>
      <vt:lpstr>В течении 2021 года:</vt:lpstr>
      <vt:lpstr>Слайд 12</vt:lpstr>
      <vt:lpstr>Слайд 13</vt:lpstr>
      <vt:lpstr>Бюджетный потенциал</vt:lpstr>
      <vt:lpstr>Исполнение расходной части бюджета</vt:lpstr>
      <vt:lpstr>Слайд 16</vt:lpstr>
      <vt:lpstr>Слайд 17</vt:lpstr>
      <vt:lpstr>На средства дорожного фонда выполнены мероприятия:</vt:lpstr>
      <vt:lpstr>Слайд 19</vt:lpstr>
      <vt:lpstr>Слайд 20</vt:lpstr>
      <vt:lpstr>На 01.01.2022 год задолженность населения за услуги жилищно-коммунального хозяйства составляет:</vt:lpstr>
      <vt:lpstr>В течении 2021 года в сфере жилищно-коммунального хозяйства выполнены мероприятия:</vt:lpstr>
      <vt:lpstr>В сфере коммунального хозяйства выполнены мероприятия:</vt:lpstr>
      <vt:lpstr> В рамках реализации мероприятий перечня проекта «Народные инициативы»:</vt:lpstr>
      <vt:lpstr>Слайд 25</vt:lpstr>
      <vt:lpstr>В рамках реализации общественно значимого проекта по благоустройству  выполнено:</vt:lpstr>
      <vt:lpstr>За счет местного бюджета:</vt:lpstr>
      <vt:lpstr>В рамках реализации муниципальной программы «Социальная политика»</vt:lpstr>
      <vt:lpstr>Слайд 29</vt:lpstr>
      <vt:lpstr>Реализация проектов ТОС</vt:lpstr>
      <vt:lpstr>План развития на 2022 год</vt:lpstr>
      <vt:lpstr>В рамках проекта «Народные инициативы» </vt:lpstr>
      <vt:lpstr>По заявлениям жителей планируется</vt:lpstr>
      <vt:lpstr>Слайд 34</vt:lpstr>
      <vt:lpstr>Слайд 35</vt:lpstr>
      <vt:lpstr>Слайд 36</vt:lpstr>
      <vt:lpstr>ВСЕМ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главы администрации о социально-экономическом развитии сельского поселения и результатах деятельности администрации Сосновского муниципального образования за 2019 год</dc:title>
  <dc:creator>1</dc:creator>
  <cp:lastModifiedBy>1</cp:lastModifiedBy>
  <cp:revision>215</cp:revision>
  <dcterms:created xsi:type="dcterms:W3CDTF">2020-03-17T02:08:33Z</dcterms:created>
  <dcterms:modified xsi:type="dcterms:W3CDTF">2022-04-05T06:24:50Z</dcterms:modified>
</cp:coreProperties>
</file>