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2" r:id="rId1"/>
  </p:sldMasterIdLst>
  <p:notesMasterIdLst>
    <p:notesMasterId r:id="rId9"/>
  </p:notesMasterIdLst>
  <p:sldIdLst>
    <p:sldId id="256" r:id="rId2"/>
    <p:sldId id="333" r:id="rId3"/>
    <p:sldId id="330" r:id="rId4"/>
    <p:sldId id="313" r:id="rId5"/>
    <p:sldId id="335" r:id="rId6"/>
    <p:sldId id="275" r:id="rId7"/>
    <p:sldId id="334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9900"/>
    <a:srgbClr val="CC3300"/>
    <a:srgbClr val="0099FF"/>
    <a:srgbClr val="003399"/>
    <a:srgbClr val="0000FF"/>
    <a:srgbClr val="CCFF66"/>
    <a:srgbClr val="CC66FF"/>
    <a:srgbClr val="EAEAEA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84" autoAdjust="0"/>
  </p:normalViewPr>
  <p:slideViewPr>
    <p:cSldViewPr snapToGrid="0">
      <p:cViewPr varScale="1">
        <p:scale>
          <a:sx n="105" d="100"/>
          <a:sy n="105" d="100"/>
        </p:scale>
        <p:origin x="17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37F9F-4A2F-4621-8612-120FE583636A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EDBBB-9BE0-44DF-B099-48ED49C150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482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EDBBB-9BE0-44DF-B099-48ED49C1506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53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404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54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3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4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80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25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7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7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74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2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0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4264C-25F7-46C6-9AFA-869BF87B5578}" type="datetimeFigureOut">
              <a:rPr lang="ru-RU"/>
              <a:pPr>
                <a:defRPr/>
              </a:pPr>
              <a:t>29.03.2023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B2393C-9BD4-4055-BB07-F6DD43DA1A1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935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9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  <p:sldLayoutId id="214748441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52707" y="2459736"/>
            <a:ext cx="4935604" cy="3645502"/>
          </a:xfrm>
          <a:ln>
            <a:noFill/>
          </a:ln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3600" b="1" u="sng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БЮЖДЕТ ДЛЯ ГРАЖДАН</a:t>
            </a:r>
            <a:br>
              <a:rPr lang="ru-RU" sz="3600" b="1" u="sng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u="sng" kern="1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u="sng" kern="1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u="sng" kern="1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</a:t>
            </a:r>
            <a: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200" b="1" kern="1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юджет </a:t>
            </a:r>
            <a: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Сосновского сельского поселения </a:t>
            </a:r>
            <a:b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kern="1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</a:t>
            </a:r>
            <a:b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</a:t>
            </a:r>
            <a:b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b="1" u="sng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плановый период </a:t>
            </a:r>
            <a:r>
              <a:rPr lang="ru-RU" sz="3200" b="1" u="sng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</a:t>
            </a:r>
            <a:r>
              <a:rPr lang="ru-RU" sz="32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годы</a:t>
            </a:r>
            <a:r>
              <a:rPr lang="ru-RU" sz="36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95782" y="5897880"/>
            <a:ext cx="5449454" cy="207358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Picture 21" descr="DSC_57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55" y="2912293"/>
            <a:ext cx="3185837" cy="253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6BF0C8-C5BF-49E2-B856-F844DE4B42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63" y="455721"/>
            <a:ext cx="1789137" cy="223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4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defTabSz="457200">
              <a:lnSpc>
                <a:spcPct val="100000"/>
              </a:lnSpc>
            </a:pPr>
            <a:r>
              <a:rPr lang="ru-RU" alt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ИЗМЕНЕНИЕ ОСНОВНЫХ ПАРАМЕТРОВ </a:t>
            </a:r>
            <a:r>
              <a:rPr lang="ru-RU" alt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БЮДЖЕТА</a:t>
            </a:r>
            <a:br>
              <a:rPr lang="ru-RU" alt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</a:br>
            <a:r>
              <a:rPr lang="ru-RU" alt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СОСНОВСКОГО МУНИЦИПАЛЬНОГО ОБРАЗОВАНИЯ</a:t>
            </a:r>
            <a:br>
              <a:rPr lang="ru-RU" alt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</a:br>
            <a:r>
              <a:rPr lang="ru-RU" alt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НА </a:t>
            </a:r>
            <a:r>
              <a:rPr lang="ru-RU" altLang="ru-RU" sz="2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2023</a:t>
            </a:r>
            <a:r>
              <a:rPr lang="ru-RU" alt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rPr>
              <a:t>ГОД</a:t>
            </a:r>
            <a:endParaRPr lang="ru-RU" altLang="ru-RU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382510"/>
              </p:ext>
            </p:extLst>
          </p:nvPr>
        </p:nvGraphicFramePr>
        <p:xfrm>
          <a:off x="704088" y="1825624"/>
          <a:ext cx="8138160" cy="482056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06570">
                  <a:extLst>
                    <a:ext uri="{9D8B030D-6E8A-4147-A177-3AD203B41FA5}">
                      <a16:colId xmlns:a16="http://schemas.microsoft.com/office/drawing/2014/main" val="2116115125"/>
                    </a:ext>
                  </a:extLst>
                </a:gridCol>
                <a:gridCol w="2104127">
                  <a:extLst>
                    <a:ext uri="{9D8B030D-6E8A-4147-A177-3AD203B41FA5}">
                      <a16:colId xmlns:a16="http://schemas.microsoft.com/office/drawing/2014/main" val="1927898546"/>
                    </a:ext>
                  </a:extLst>
                </a:gridCol>
                <a:gridCol w="1877674">
                  <a:extLst>
                    <a:ext uri="{9D8B030D-6E8A-4147-A177-3AD203B41FA5}">
                      <a16:colId xmlns:a16="http://schemas.microsoft.com/office/drawing/2014/main" val="2048265664"/>
                    </a:ext>
                  </a:extLst>
                </a:gridCol>
                <a:gridCol w="1549789">
                  <a:extLst>
                    <a:ext uri="{9D8B030D-6E8A-4147-A177-3AD203B41FA5}">
                      <a16:colId xmlns:a16="http://schemas.microsoft.com/office/drawing/2014/main" val="4149585177"/>
                    </a:ext>
                  </a:extLst>
                </a:gridCol>
              </a:tblGrid>
              <a:tr h="102562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Первоначальный бюджет от 29.12.2022г.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(тыс. руб.)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Бюджет с изменениями от 28.02.2023г.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Отклонение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308931"/>
                  </a:ext>
                </a:extLst>
              </a:tr>
              <a:tr h="862241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Доходы всего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19 872,67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20 952,30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1 079,63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453844"/>
                  </a:ext>
                </a:extLst>
              </a:tr>
              <a:tr h="862241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Налоговые и неналоговые доходы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8 049,77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8 076,93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27,16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79177"/>
                  </a:ext>
                </a:extLst>
              </a:tr>
              <a:tr h="862241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Безвозмездные поступления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11 822,90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12 875,37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1 076,20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33886"/>
                  </a:ext>
                </a:extLst>
              </a:tr>
              <a:tr h="862241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Расходы всего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19 872,67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23 393,68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3 521,01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25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126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806" y="172782"/>
            <a:ext cx="7582277" cy="6960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Сравнительный анализ налоговых и неналоговых 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доходов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647535"/>
              </p:ext>
            </p:extLst>
          </p:nvPr>
        </p:nvGraphicFramePr>
        <p:xfrm>
          <a:off x="300252" y="1037230"/>
          <a:ext cx="8625386" cy="56261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89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6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4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36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Показатели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Первоначальный бюджет от 29.12.2022г.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Бюджет с изменениями от 28.02.2023г.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 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Отклонение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ДОХОДЫ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19 872,67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20 952,30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1 079,63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НАЛОГОВЫЕ И НЕНАЛОГОВЫЕ: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8 049,77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8 076,93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27,16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67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Налог на доходы физических лиц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5 075,00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5 075,00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4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Акцизы по подакцизным товарам (продукции), производимым на территории РФ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1 330,77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1 334,20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3,43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8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Единый сельскохозяйственный налог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70,00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70,00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Налог на имущество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70,00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70,00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Земельный налог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1 235,00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1 235,00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2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Государственная пошлина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14,00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14,00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4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300" kern="1200" dirty="0" smtClean="0">
                          <a:effectLst/>
                          <a:latin typeface="+mn-lt"/>
                        </a:rPr>
                        <a:t>Доходы от оказания платных услуг (работ) и компенсации затрат государства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135,00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135,00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82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Доходы от продажи материальных и нематериальных активов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4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Прочие неналоговые доходы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120,00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143,73</a:t>
                      </a:r>
                      <a:endParaRPr lang="ru-RU" sz="14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23,73</a:t>
                      </a:r>
                      <a:endParaRPr lang="ru-RU" sz="14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67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175" y="353207"/>
            <a:ext cx="7582277" cy="7159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Сравнительный анализ 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безвозмездных 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</a:rPr>
              <a:t>поступлений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943204"/>
              </p:ext>
            </p:extLst>
          </p:nvPr>
        </p:nvGraphicFramePr>
        <p:xfrm>
          <a:off x="253621" y="1380066"/>
          <a:ext cx="8625386" cy="496586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089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6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4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916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Показатели</a:t>
                      </a:r>
                      <a:endParaRPr lang="ru-RU" sz="1400" dirty="0">
                        <a:solidFill>
                          <a:srgbClr val="08080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Первоначальный бюджет от 29.12.2022г.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Бюджет с изменениями от 28.02.2023г.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Отклонение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80808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0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БЕЗВОЗМЕЗДНЫЕ ПОСТУПЛЕНИЯ: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+mn-lt"/>
                        </a:rPr>
                        <a:t>11 822,90</a:t>
                      </a:r>
                      <a:endParaRPr lang="ru-RU" sz="1600" b="1" dirty="0"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+mn-lt"/>
                        </a:rPr>
                        <a:t>12 875,37</a:t>
                      </a:r>
                      <a:endParaRPr lang="ru-RU" sz="1600" b="1" dirty="0"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/>
                          <a:latin typeface="+mn-lt"/>
                        </a:rPr>
                        <a:t>1 076,20</a:t>
                      </a:r>
                      <a:endParaRPr lang="ru-RU" sz="1600" b="1" dirty="0"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7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Дотации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10 710,20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10 710,20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-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Субсидии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677,80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1 754,00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1 076,20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6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Субвенции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434,90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434,90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-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0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Иные межбюджетные трансферты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-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-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-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523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16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rgbClr val="080808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b="0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974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Возврат остатков субсидий, субвенций и иных межбюджетных трансфертов, имеющих целевое назначение, прошлых лет из бюджетов </a:t>
                      </a:r>
                      <a:r>
                        <a:rPr lang="ru-RU" sz="1600" dirty="0" smtClean="0">
                          <a:latin typeface="+mn-lt"/>
                        </a:rPr>
                        <a:t>сельских поселений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89968" marR="89968" marT="46786" marB="46786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0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-23,73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-23,73</a:t>
                      </a:r>
                      <a:endParaRPr lang="ru-RU" sz="1600" b="1" dirty="0">
                        <a:solidFill>
                          <a:srgbClr val="080808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44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962" y="347473"/>
            <a:ext cx="7886700" cy="685799"/>
          </a:xfrm>
        </p:spPr>
        <p:txBody>
          <a:bodyPr>
            <a:noAutofit/>
          </a:bodyPr>
          <a:lstStyle/>
          <a:p>
            <a:pPr algn="ctr"/>
            <a:r>
              <a:rPr lang="ru-RU" altLang="ru-RU" sz="1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АНАЛИЗ РАСХОДОВ В РАЗРЕЗЕ РАЗДЕЛОВ </a:t>
            </a:r>
            <a:br>
              <a:rPr lang="ru-RU" altLang="ru-RU" sz="1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ru-RU" altLang="ru-RU" sz="1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БЮДЖЕТА НА 2023 ГОД</a:t>
            </a:r>
            <a:br>
              <a:rPr lang="ru-RU" altLang="ru-RU" sz="1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endParaRPr lang="ru-RU" sz="1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897389"/>
              </p:ext>
            </p:extLst>
          </p:nvPr>
        </p:nvGraphicFramePr>
        <p:xfrm>
          <a:off x="738378" y="819786"/>
          <a:ext cx="7886700" cy="58873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1317600663"/>
                    </a:ext>
                  </a:extLst>
                </a:gridCol>
                <a:gridCol w="2218563">
                  <a:extLst>
                    <a:ext uri="{9D8B030D-6E8A-4147-A177-3AD203B41FA5}">
                      <a16:colId xmlns:a16="http://schemas.microsoft.com/office/drawing/2014/main" val="3452495543"/>
                    </a:ext>
                  </a:extLst>
                </a:gridCol>
                <a:gridCol w="2084832">
                  <a:extLst>
                    <a:ext uri="{9D8B030D-6E8A-4147-A177-3AD203B41FA5}">
                      <a16:colId xmlns:a16="http://schemas.microsoft.com/office/drawing/2014/main" val="2324388797"/>
                    </a:ext>
                  </a:extLst>
                </a:gridCol>
                <a:gridCol w="1611630">
                  <a:extLst>
                    <a:ext uri="{9D8B030D-6E8A-4147-A177-3AD203B41FA5}">
                      <a16:colId xmlns:a16="http://schemas.microsoft.com/office/drawing/2014/main" val="3465429892"/>
                    </a:ext>
                  </a:extLst>
                </a:gridCol>
              </a:tblGrid>
              <a:tr h="9823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Функциональная статья</a:t>
                      </a: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Первоначальный бюджет от 29.12.2022г.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Бюджет с изменениями от 28.02.2023г.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Отклонение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(тыс. руб.)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407477"/>
                  </a:ext>
                </a:extLst>
              </a:tr>
              <a:tr h="47534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Общегосударственные вопросы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8 321,99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9 550,57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1 228,58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771380"/>
                  </a:ext>
                </a:extLst>
              </a:tr>
              <a:tr h="38555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Национальная</a:t>
                      </a:r>
                      <a:r>
                        <a:rPr lang="ru-RU" sz="1200" baseline="0" dirty="0" smtClean="0"/>
                        <a:t> оборона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434,20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434,20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675206"/>
                  </a:ext>
                </a:extLst>
              </a:tr>
              <a:tr h="38555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Национальная безопасность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179,00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184,00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5,00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414317"/>
                  </a:ext>
                </a:extLst>
              </a:tr>
              <a:tr h="47534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Национальная экономика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2 241,73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2 644,44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402,71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835343"/>
                  </a:ext>
                </a:extLst>
              </a:tr>
              <a:tr h="38555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Жилищно-коммунальное хозяйство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2 031,79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2 877,98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846,19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455889"/>
                  </a:ext>
                </a:extLst>
              </a:tr>
              <a:tr h="38555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Образование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109,50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154,50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45,00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174707"/>
                  </a:ext>
                </a:extLst>
              </a:tr>
              <a:tr h="38555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Культура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4 734,73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5 334,79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600,06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02509"/>
                  </a:ext>
                </a:extLst>
              </a:tr>
              <a:tr h="47534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Социальная политика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368,35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379,96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11,61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402647"/>
                  </a:ext>
                </a:extLst>
              </a:tr>
              <a:tr h="47534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Физическая</a:t>
                      </a:r>
                      <a:r>
                        <a:rPr lang="ru-RU" sz="1200" baseline="0" dirty="0" smtClean="0"/>
                        <a:t> культура и спорт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356,08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374,08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18,00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0338"/>
                  </a:ext>
                </a:extLst>
              </a:tr>
              <a:tr h="47534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Средства массовой информации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0,70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0,70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46494"/>
                  </a:ext>
                </a:extLst>
              </a:tr>
              <a:tr h="38555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Межбюджетные трансферты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1 094,60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1 458,46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363,86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950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5912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4" name="Rectangle 190"/>
          <p:cNvSpPr>
            <a:spLocks noChangeArrowheads="1"/>
          </p:cNvSpPr>
          <p:nvPr/>
        </p:nvSpPr>
        <p:spPr bwMode="auto">
          <a:xfrm>
            <a:off x="7815618" y="1053095"/>
            <a:ext cx="9809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sz="1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(тыс</a:t>
            </a:r>
            <a:r>
              <a:rPr lang="ru-RU" sz="1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 руб</a:t>
            </a:r>
            <a:r>
              <a:rPr lang="ru-RU" sz="1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.)</a:t>
            </a:r>
            <a:endParaRPr lang="ru-RU" sz="1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61075" y="439305"/>
            <a:ext cx="799946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</a:rPr>
              <a:t>Муниципальные программы</a:t>
            </a:r>
          </a:p>
        </p:txBody>
      </p:sp>
      <p:graphicFrame>
        <p:nvGraphicFramePr>
          <p:cNvPr id="8" name="Group 1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033803"/>
              </p:ext>
            </p:extLst>
          </p:nvPr>
        </p:nvGraphicFramePr>
        <p:xfrm>
          <a:off x="339620" y="1389887"/>
          <a:ext cx="8456908" cy="5217494"/>
        </p:xfrm>
        <a:graphic>
          <a:graphicData uri="http://schemas.openxmlformats.org/drawingml/2006/table">
            <a:tbl>
              <a:tblPr/>
              <a:tblGrid>
                <a:gridCol w="397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2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1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3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63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№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Наименование программы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Первоначальный бюджет от 29.12.2022г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Бюджет с изменениями от 28.02.2023г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Отклонение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6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«Устойчивое развитие экономической базы Сосновского сельского поселения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Усольского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муниципального района Иркутской области»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9 451,59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11 119,03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1 667,44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3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«Безопасность на территории Сосновского сельского поселения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Усольского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муниципального района Иркутской области»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229,00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269,00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40,00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64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«Развитие муниципального хозяйства на территории Сосновского сельского поселения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Усольского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муниципального района Иркутской области»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4 188,52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4 274,52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86,00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57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«Социальная политика Сосновского сельского поселения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Усольского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муниципального района Иркутской области» 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5 568,66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6 208,33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639,67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02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МП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«Формирование современной городской среды»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1 087,90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1 087,90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8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31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ИТОГО: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19 437,77</a:t>
                      </a: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22 958,78</a:t>
                      </a: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3 521,01</a:t>
                      </a: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08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alt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</a:p>
          <a:p>
            <a:pPr marL="0" lvl="0" indent="0" algn="just">
              <a:buNone/>
              <a:defRPr/>
            </a:pP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</a:t>
            </a:r>
            <a:r>
              <a:rPr lang="ru-RU" alt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изменениям в бюджет 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Сосновского сельского поселения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Иркутской области на 2023 год подготовлена администрацией Сосновского муниципального образования.</a:t>
            </a:r>
          </a:p>
          <a:p>
            <a:pPr marL="0" lvl="0" indent="0" algn="just">
              <a:buNone/>
              <a:defRPr/>
            </a:pP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надеемся, что представленная информация оказалась для вас полезной и интересной. Свои вопросы и предложения вы можете направить в администрацию Сосновского сельского поселения 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Иркутской области: </a:t>
            </a:r>
          </a:p>
          <a:p>
            <a:pPr marL="0" lvl="0" indent="0" algn="just">
              <a:buNone/>
              <a:defRPr/>
            </a:pP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 телефону: (839543) 98-502;</a:t>
            </a:r>
          </a:p>
          <a:p>
            <a:pPr marL="0" lvl="0" indent="0" algn="just">
              <a:buNone/>
              <a:defRPr/>
            </a:pP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на электронный адрес: E-</a:t>
            </a:r>
            <a:r>
              <a:rPr lang="ru-RU" alt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sosnovka-adm@mail.ru</a:t>
            </a:r>
            <a:endParaRPr lang="ru-RU" alt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r>
              <a:rPr lang="ru-RU" alt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 понедельник - четверг: с 8.00 до 17.00 часов, перерыв с 12.00 до 13.00 часов, пятница: с 8.00 до 12.00 часов, выходные: суббота, воскресенье.</a:t>
            </a:r>
          </a:p>
        </p:txBody>
      </p:sp>
    </p:spTree>
    <p:extLst>
      <p:ext uri="{BB962C8B-B14F-4D97-AF65-F5344CB8AC3E}">
        <p14:creationId xmlns:p14="http://schemas.microsoft.com/office/powerpoint/2010/main" val="3732963604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8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презентация8</Template>
  <TotalTime>5660</TotalTime>
  <Words>632</Words>
  <Application>Microsoft Office PowerPoint</Application>
  <PresentationFormat>Экран (4:3)</PresentationFormat>
  <Paragraphs>212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презентация8</vt:lpstr>
      <vt:lpstr>БЮЖДЕТ ДЛЯ ГРАЖДАН  Внесение изменений в бюджет Сосновского сельского поселения  Усольского муниципального района  Иркутской области на 2023 год и плановый период 2024-2025 годы </vt:lpstr>
      <vt:lpstr>ИЗМЕНЕНИЕ ОСНОВНЫХ ПАРАМЕТРОВ БЮДЖЕТА СОСНОВСКОГО МУНИЦИПАЛЬНОГО ОБРАЗОВАНИЯ НА 2023 ГОД</vt:lpstr>
      <vt:lpstr>Сравнительный анализ налоговых и неналоговых доходов</vt:lpstr>
      <vt:lpstr>Сравнительный анализ безвозмездных поступлений</vt:lpstr>
      <vt:lpstr>АНАЛИЗ РАСХОДОВ В РАЗРЕЗЕ РАЗДЕЛОВ  БЮДЖЕТА НА 2023 ГОД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бюджета муниципального района Усольского районного муниципального образования на 2018 год и на плановый период 2019 и 2020 годов</dc:title>
  <dc:creator>COMP13</dc:creator>
  <cp:lastModifiedBy>Пользователь Windows</cp:lastModifiedBy>
  <cp:revision>560</cp:revision>
  <cp:lastPrinted>2020-12-14T02:15:07Z</cp:lastPrinted>
  <dcterms:created xsi:type="dcterms:W3CDTF">2017-12-05T02:28:29Z</dcterms:created>
  <dcterms:modified xsi:type="dcterms:W3CDTF">2023-03-29T03:56:45Z</dcterms:modified>
</cp:coreProperties>
</file>