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256" r:id="rId2"/>
    <p:sldId id="315" r:id="rId3"/>
    <p:sldId id="670" r:id="rId4"/>
    <p:sldId id="312" r:id="rId5"/>
    <p:sldId id="319" r:id="rId6"/>
    <p:sldId id="665" r:id="rId7"/>
    <p:sldId id="664" r:id="rId8"/>
    <p:sldId id="666" r:id="rId9"/>
    <p:sldId id="669" r:id="rId10"/>
    <p:sldId id="673" r:id="rId11"/>
    <p:sldId id="674" r:id="rId12"/>
    <p:sldId id="668" r:id="rId13"/>
    <p:sldId id="667" r:id="rId14"/>
    <p:sldId id="663" r:id="rId15"/>
    <p:sldId id="300" r:id="rId16"/>
  </p:sldIdLst>
  <p:sldSz cx="12192000" cy="6858000"/>
  <p:notesSz cx="6810375" cy="9942513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Calibri Light" pitchFamily="34" charset="0"/>
      <p:regular r:id="rId22"/>
      <p:italic r:id="rId23"/>
    </p:embeddedFont>
    <p:embeddedFont>
      <p:font typeface="Roboto" charset="0"/>
      <p:regular r:id="rId24"/>
      <p:bold r:id="rId25"/>
      <p:italic r:id="rId26"/>
      <p:boldItalic r:id="rId27"/>
    </p:embeddedFont>
    <p:embeddedFont>
      <p:font typeface="Circe Bold" charset="0"/>
      <p:bold r:id="rId28"/>
    </p:embeddedFont>
    <p:embeddedFont>
      <p:font typeface="Circe" charset="0"/>
      <p:regular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8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34" userDrawn="1">
          <p15:clr>
            <a:srgbClr val="A4A3A4"/>
          </p15:clr>
        </p15:guide>
        <p15:guide id="4" pos="7446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Загребина Ирина Сергеевна" initials="ЗИС" lastIdx="1" clrIdx="0">
    <p:extLst>
      <p:ext uri="{19B8F6BF-5375-455C-9EA6-DF929625EA0E}">
        <p15:presenceInfo xmlns:p15="http://schemas.microsoft.com/office/powerpoint/2012/main" xmlns="" userId="Загребина Ирина Серге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EEBF7"/>
    <a:srgbClr val="FFFFFF"/>
    <a:srgbClr val="EBD8C5"/>
    <a:srgbClr val="CC3300"/>
    <a:srgbClr val="DAE3F3"/>
    <a:srgbClr val="5F3427"/>
    <a:srgbClr val="5E3427"/>
    <a:srgbClr val="E4CBB1"/>
    <a:srgbClr val="BBF54E"/>
    <a:srgbClr val="C0967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5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-666" y="-114"/>
      </p:cViewPr>
      <p:guideLst>
        <p:guide orient="horz" pos="981"/>
        <p:guide orient="horz" pos="232"/>
        <p:guide orient="horz" pos="4088"/>
        <p:guide pos="3840"/>
        <p:guide pos="234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&#1043;&#1086;&#1089;&#1090;&#1077;&#1074;&#1086;&#1081;\Desktop\&#1050;&#1085;&#1080;&#1075;&#1072;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&#1043;&#1086;&#1089;&#1090;&#1077;&#1074;&#1086;&#1081;\Desktop\&#1050;&#1085;&#1080;&#1075;&#1072;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&#1043;&#1086;&#1089;&#1090;&#1077;&#1074;&#1086;&#1081;\Desktop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&#1043;&#1086;&#1089;&#1090;&#1077;&#1074;&#1086;&#1081;\Desktop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&#1043;&#1086;&#1089;&#1090;&#1077;&#1074;&#1086;&#1081;\Desktop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0.21434711286089245"/>
          <c:y val="3.2407407407407413E-2"/>
        </c:manualLayout>
      </c:layout>
      <c:spPr>
        <a:solidFill>
          <a:srgbClr val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5F342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Лист1!$B$5</c:f>
              <c:strCache>
                <c:ptCount val="1"/>
                <c:pt idx="0">
                  <c:v>Городские населенные пункты </c:v>
                </c:pt>
              </c:strCache>
            </c:strRef>
          </c:tx>
          <c:spPr>
            <a:solidFill>
              <a:srgbClr val="EBD8C5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6.9398963988221889E-3"/>
                  <c:y val="-4.314798527362660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50-4B49-B501-72568570155E}"/>
                </c:ext>
              </c:extLst>
            </c:dLbl>
            <c:dLbl>
              <c:idx val="1"/>
              <c:layout>
                <c:manualLayout>
                  <c:x val="-2.0819689196466554E-2"/>
                  <c:y val="-3.775448711442328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50-4B49-B501-72568570155E}"/>
                </c:ext>
              </c:extLst>
            </c:dLbl>
            <c:dLbl>
              <c:idx val="2"/>
              <c:layout>
                <c:manualLayout>
                  <c:x val="6.9398963988221889E-3"/>
                  <c:y val="-5.39349815920332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50-4B49-B501-72568570155E}"/>
                </c:ext>
              </c:extLst>
            </c:dLbl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Лист1!$C$4:$E$4</c:f>
              <c:strCache>
                <c:ptCount val="3"/>
                <c:pt idx="0">
                  <c:v>Перепись 2002 г.</c:v>
                </c:pt>
                <c:pt idx="1">
                  <c:v>Перепись 2010 г.</c:v>
                </c:pt>
                <c:pt idx="2">
                  <c:v>Перепись 2021 г.</c:v>
                </c:pt>
              </c:strCache>
            </c:strRef>
          </c:cat>
          <c:val>
            <c:numRef>
              <c:f>Лист1!$C$5:$E$5</c:f>
              <c:numCache>
                <c:formatCode>General</c:formatCode>
                <c:ptCount val="3"/>
                <c:pt idx="0">
                  <c:v>2940</c:v>
                </c:pt>
                <c:pt idx="1">
                  <c:v>2386</c:v>
                </c:pt>
                <c:pt idx="2">
                  <c:v>2297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78-484D-85DC-9ADADA0F1453}"/>
            </c:ext>
          </c:extLst>
        </c:ser>
        <c:dLbls/>
        <c:shape val="box"/>
        <c:axId val="77674752"/>
        <c:axId val="77705216"/>
        <c:axId val="67082880"/>
      </c:bar3DChart>
      <c:catAx>
        <c:axId val="77674752"/>
        <c:scaling>
          <c:orientation val="minMax"/>
        </c:scaling>
        <c:axPos val="b"/>
        <c:numFmt formatCode="General" sourceLinked="1"/>
        <c:majorTickMark val="none"/>
        <c:tickLblPos val="nextTo"/>
        <c:spPr>
          <a:solidFill>
            <a:srgbClr val="FFFFFF"/>
          </a:solidFill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705216"/>
        <c:crosses val="autoZero"/>
        <c:auto val="1"/>
        <c:lblAlgn val="ctr"/>
        <c:lblOffset val="100"/>
      </c:catAx>
      <c:valAx>
        <c:axId val="777052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77674752"/>
        <c:crosses val="autoZero"/>
        <c:crossBetween val="between"/>
      </c:valAx>
      <c:serAx>
        <c:axId val="67082880"/>
        <c:scaling>
          <c:orientation val="minMax"/>
        </c:scaling>
        <c:delete val="1"/>
        <c:axPos val="b"/>
        <c:majorTickMark val="none"/>
        <c:tickLblPos val="none"/>
        <c:crossAx val="77705216"/>
        <c:crosses val="autoZero"/>
      </c:ser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5F3427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5F3427"/>
                </a:solidFill>
                <a:highlight>
                  <a:srgbClr val="ECE8E6"/>
                </a:highlight>
              </a:rPr>
              <a:t>Сельские</a:t>
            </a:r>
            <a:r>
              <a:rPr lang="ru-RU" baseline="0" dirty="0">
                <a:solidFill>
                  <a:srgbClr val="5F3427"/>
                </a:solidFill>
                <a:highlight>
                  <a:srgbClr val="ECE8E6"/>
                </a:highlight>
              </a:rPr>
              <a:t> населенные пункты уменьшение на 2132 ед.</a:t>
            </a:r>
            <a:endParaRPr lang="ru-RU" dirty="0">
              <a:solidFill>
                <a:srgbClr val="5F3427"/>
              </a:solidFill>
              <a:highlight>
                <a:srgbClr val="ECE8E6"/>
              </a:highlight>
            </a:endParaRPr>
          </a:p>
        </c:rich>
      </c:tx>
      <c:layout>
        <c:manualLayout>
          <c:xMode val="edge"/>
          <c:yMode val="edge"/>
          <c:x val="0.20030148671386491"/>
          <c:y val="2.2982941668640854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Лист1!$B$13</c:f>
              <c:strCache>
                <c:ptCount val="1"/>
                <c:pt idx="0">
                  <c:v>Сельские населенные пункты</c:v>
                </c:pt>
              </c:strCache>
            </c:strRef>
          </c:tx>
          <c:spPr>
            <a:solidFill>
              <a:srgbClr val="EBD8C5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3.0891231487456591E-3"/>
                  <c:y val="-7.205244510256131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06-48B8-8FEE-2CF924C8F565}"/>
                </c:ext>
              </c:extLst>
            </c:dLbl>
            <c:dLbl>
              <c:idx val="1"/>
              <c:layout>
                <c:manualLayout>
                  <c:x val="-5.663327016130084E-17"/>
                  <c:y val="-0.294214150835458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06-48B8-8FEE-2CF924C8F565}"/>
                </c:ext>
              </c:extLst>
            </c:dLbl>
            <c:dLbl>
              <c:idx val="2"/>
              <c:layout>
                <c:manualLayout>
                  <c:x val="6.1782462974913173E-3"/>
                  <c:y val="-8.406118595298822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06-48B8-8FEE-2CF924C8F565}"/>
                </c:ext>
              </c:extLst>
            </c:dLbl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Лист1!$C$12:$E$12</c:f>
              <c:strCache>
                <c:ptCount val="3"/>
                <c:pt idx="0">
                  <c:v>2002 г.</c:v>
                </c:pt>
                <c:pt idx="1">
                  <c:v>2010 г.</c:v>
                </c:pt>
                <c:pt idx="2">
                  <c:v>2021 г.</c:v>
                </c:pt>
              </c:strCache>
            </c:strRef>
          </c:cat>
          <c:val>
            <c:numRef>
              <c:f>Лист1!$C$13:$E$13</c:f>
              <c:numCache>
                <c:formatCode>General</c:formatCode>
                <c:ptCount val="3"/>
                <c:pt idx="0">
                  <c:v>155289</c:v>
                </c:pt>
                <c:pt idx="1">
                  <c:v>153124</c:v>
                </c:pt>
                <c:pt idx="2">
                  <c:v>153157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CA-47EB-9BCA-89732F62AD78}"/>
            </c:ext>
          </c:extLst>
        </c:ser>
        <c:dLbls/>
        <c:shape val="box"/>
        <c:axId val="81079296"/>
        <c:axId val="81081088"/>
        <c:axId val="0"/>
      </c:bar3DChart>
      <c:catAx>
        <c:axId val="81079296"/>
        <c:scaling>
          <c:orientation val="minMax"/>
        </c:scaling>
        <c:axPos val="b"/>
        <c:numFmt formatCode="General" sourceLinked="1"/>
        <c:majorTickMark val="none"/>
        <c:tickLblPos val="nextTo"/>
        <c:spPr>
          <a:solidFill>
            <a:srgbClr val="FFFFFF"/>
          </a:solidFill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081088"/>
        <c:crosses val="autoZero"/>
        <c:auto val="1"/>
        <c:lblAlgn val="ctr"/>
        <c:lblOffset val="100"/>
      </c:catAx>
      <c:valAx>
        <c:axId val="81081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8107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5F3427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СНП в том числе без населения увеличилось</a:t>
            </a:r>
            <a:r>
              <a:rPr lang="ru-RU" baseline="0" dirty="0"/>
              <a:t> на 11 665</a:t>
            </a:r>
            <a:endParaRPr lang="ru-RU" dirty="0"/>
          </a:p>
        </c:rich>
      </c:tx>
      <c:layout>
        <c:manualLayout>
          <c:xMode val="edge"/>
          <c:yMode val="edge"/>
          <c:x val="0.11488898803832832"/>
          <c:y val="0"/>
        </c:manualLayout>
      </c:layout>
      <c:spPr>
        <a:solidFill>
          <a:srgbClr val="FFFFFF"/>
        </a:solidFill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Лист1!$B$18</c:f>
              <c:strCache>
                <c:ptCount val="1"/>
                <c:pt idx="0">
                  <c:v>в том числе без населения</c:v>
                </c:pt>
              </c:strCache>
            </c:strRef>
          </c:tx>
          <c:spPr>
            <a:solidFill>
              <a:srgbClr val="C0967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3.6611314395194063E-3"/>
                  <c:y val="-0.2552082474566770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A9-4BA9-875A-8B7B788EF836}"/>
                </c:ext>
              </c:extLst>
            </c:dLbl>
            <c:dLbl>
              <c:idx val="1"/>
              <c:layout>
                <c:manualLayout>
                  <c:x val="-7.3222628790388117E-3"/>
                  <c:y val="-0.3010148559745421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A9-4BA9-875A-8B7B788EF836}"/>
                </c:ext>
              </c:extLst>
            </c:dLbl>
            <c:dLbl>
              <c:idx val="2"/>
              <c:layout>
                <c:manualLayout>
                  <c:x val="1.0983538457591271E-2"/>
                  <c:y val="-0.3664528681429208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692631583802575"/>
                      <c:h val="0.115498091477188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4A9-4BA9-875A-8B7B788EF836}"/>
                </c:ext>
              </c:extLst>
            </c:dLbl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Лист1!$C$17:$E$17</c:f>
              <c:strCache>
                <c:ptCount val="3"/>
                <c:pt idx="0">
                  <c:v>2002 г.</c:v>
                </c:pt>
                <c:pt idx="1">
                  <c:v>2010 г.</c:v>
                </c:pt>
                <c:pt idx="2">
                  <c:v>2021 г.</c:v>
                </c:pt>
              </c:strCache>
            </c:strRef>
          </c:cat>
          <c:val>
            <c:numRef>
              <c:f>Лист1!$C$18:$E$18</c:f>
              <c:numCache>
                <c:formatCode>General</c:formatCode>
                <c:ptCount val="3"/>
                <c:pt idx="0">
                  <c:v>13086</c:v>
                </c:pt>
                <c:pt idx="1">
                  <c:v>19416</c:v>
                </c:pt>
                <c:pt idx="2">
                  <c:v>24751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CE-4A5C-A0FC-1904A84160FF}"/>
            </c:ext>
          </c:extLst>
        </c:ser>
        <c:dLbls/>
        <c:shape val="box"/>
        <c:axId val="81132160"/>
        <c:axId val="77336960"/>
        <c:axId val="0"/>
      </c:bar3DChart>
      <c:catAx>
        <c:axId val="81132160"/>
        <c:scaling>
          <c:orientation val="minMax"/>
        </c:scaling>
        <c:axPos val="b"/>
        <c:numFmt formatCode="General" sourceLinked="1"/>
        <c:majorTickMark val="none"/>
        <c:tickLblPos val="nextTo"/>
        <c:spPr>
          <a:solidFill>
            <a:srgbClr val="FFFFFF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336960"/>
        <c:crosses val="autoZero"/>
        <c:auto val="1"/>
        <c:lblAlgn val="ctr"/>
        <c:lblOffset val="100"/>
      </c:catAx>
      <c:valAx>
        <c:axId val="773369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8113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5F3427"/>
                </a:solidFill>
              </a:rPr>
              <a:t>Объем производства продукции, млн. руб.</a:t>
            </a: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Лист2!$B$10</c:f>
              <c:strCache>
                <c:ptCount val="1"/>
                <c:pt idx="0">
                  <c:v>Объем производства продукции, млн.руб.</c:v>
                </c:pt>
              </c:strCache>
            </c:strRef>
          </c:tx>
          <c:dPt>
            <c:idx val="0"/>
            <c:spPr>
              <a:solidFill>
                <a:srgbClr val="CC33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B2-4A5A-AE57-68A9ACB92CAD}"/>
              </c:ext>
            </c:extLst>
          </c:dPt>
          <c:dPt>
            <c:idx val="1"/>
            <c:spPr>
              <a:solidFill>
                <a:srgbClr val="C0967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0B2-4A5A-AE57-68A9ACB92CAD}"/>
              </c:ext>
            </c:extLst>
          </c:dPt>
          <c:dPt>
            <c:idx val="2"/>
            <c:spPr>
              <a:solidFill>
                <a:srgbClr val="E4CBB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B2-4A5A-AE57-68A9ACB92CAD}"/>
              </c:ext>
            </c:extLst>
          </c:dPt>
          <c:dLbls>
            <c:dLbl>
              <c:idx val="0"/>
              <c:layout>
                <c:manualLayout>
                  <c:x val="-2.7545192697725124E-2"/>
                  <c:y val="-8.8309000594035389E-2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B2-4A5A-AE57-68A9ACB92CAD}"/>
                </c:ext>
              </c:extLst>
            </c:dLbl>
            <c:dLbl>
              <c:idx val="1"/>
              <c:layout>
                <c:manualLayout>
                  <c:x val="-6.4185277956206613E-2"/>
                  <c:y val="-4.2834847520274909E-2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0B2-4A5A-AE57-68A9ACB92CAD}"/>
                </c:ext>
              </c:extLst>
            </c:dLbl>
            <c:dLbl>
              <c:idx val="2"/>
              <c:layout>
                <c:manualLayout>
                  <c:x val="-1.4010785348538763E-2"/>
                  <c:y val="-1.6295305843051174E-2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0B2-4A5A-AE57-68A9ACB92C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Лист2!$A$11:$A$13</c:f>
              <c:strCache>
                <c:ptCount val="3"/>
                <c:pt idx="0">
                  <c:v>с/х организации </c:v>
                </c:pt>
                <c:pt idx="1">
                  <c:v>личные хозяйства</c:v>
                </c:pt>
                <c:pt idx="2">
                  <c:v>КФХ и ИП</c:v>
                </c:pt>
              </c:strCache>
            </c:strRef>
          </c:cat>
          <c:val>
            <c:numRef>
              <c:f>Лист2!$B$11:$B$13</c:f>
              <c:numCache>
                <c:formatCode>0</c:formatCode>
                <c:ptCount val="3"/>
                <c:pt idx="0">
                  <c:v>38014</c:v>
                </c:pt>
                <c:pt idx="1">
                  <c:v>27835</c:v>
                </c:pt>
                <c:pt idx="2">
                  <c:v>14607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0B2-4A5A-AE57-68A9ACB92CAD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5F3427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5F3427"/>
                </a:solidFill>
              </a:rPr>
              <a:t>Посевная площадь,</a:t>
            </a:r>
            <a:br>
              <a:rPr lang="ru-RU" b="1" dirty="0">
                <a:solidFill>
                  <a:srgbClr val="5F3427"/>
                </a:solidFill>
              </a:rPr>
            </a:br>
            <a:r>
              <a:rPr lang="ru-RU" b="1" dirty="0">
                <a:solidFill>
                  <a:srgbClr val="5F3427"/>
                </a:solidFill>
              </a:rPr>
              <a:t> тыс. га</a:t>
            </a: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Лист2!$B$21</c:f>
              <c:strCache>
                <c:ptCount val="1"/>
                <c:pt idx="0">
                  <c:v>Посевная площадь, тыс. га</c:v>
                </c:pt>
              </c:strCache>
            </c:strRef>
          </c:tx>
          <c:dPt>
            <c:idx val="0"/>
            <c:spPr>
              <a:solidFill>
                <a:srgbClr val="CC33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A46-4772-870F-6F40E73F3811}"/>
              </c:ext>
            </c:extLst>
          </c:dPt>
          <c:dPt>
            <c:idx val="1"/>
            <c:spPr>
              <a:solidFill>
                <a:srgbClr val="C0967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A46-4772-870F-6F40E73F3811}"/>
              </c:ext>
            </c:extLst>
          </c:dPt>
          <c:dPt>
            <c:idx val="2"/>
            <c:spPr>
              <a:solidFill>
                <a:srgbClr val="E4CBB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A46-4772-870F-6F40E73F3811}"/>
              </c:ext>
            </c:extLst>
          </c:dPt>
          <c:dLbls>
            <c:dLbl>
              <c:idx val="0"/>
              <c:layout>
                <c:manualLayout>
                  <c:x val="-7.376296400308463E-2"/>
                  <c:y val="-0.13364057468661988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46-4772-870F-6F40E73F3811}"/>
                </c:ext>
              </c:extLst>
            </c:dLbl>
            <c:dLbl>
              <c:idx val="1"/>
              <c:layout>
                <c:manualLayout>
                  <c:x val="7.5284947274201722E-2"/>
                  <c:y val="-4.7352385058675082E-2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46-4772-870F-6F40E73F3811}"/>
                </c:ext>
              </c:extLst>
            </c:dLbl>
            <c:dLbl>
              <c:idx val="2"/>
              <c:layout>
                <c:manualLayout>
                  <c:x val="9.2856755067426914E-3"/>
                  <c:y val="-0.22974238137309683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46-4772-870F-6F40E73F38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5F342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Лист2!$A$22:$A$24</c:f>
              <c:strCache>
                <c:ptCount val="3"/>
                <c:pt idx="0">
                  <c:v>с/х организации </c:v>
                </c:pt>
                <c:pt idx="1">
                  <c:v>личные хозяйства</c:v>
                </c:pt>
                <c:pt idx="2">
                  <c:v>КФХ и ИП</c:v>
                </c:pt>
              </c:strCache>
            </c:strRef>
          </c:cat>
          <c:val>
            <c:numRef>
              <c:f>Лист2!$B$22:$B$24</c:f>
              <c:numCache>
                <c:formatCode>0</c:formatCode>
                <c:ptCount val="3"/>
                <c:pt idx="0">
                  <c:v>313</c:v>
                </c:pt>
                <c:pt idx="1">
                  <c:v>24.4</c:v>
                </c:pt>
                <c:pt idx="2">
                  <c:v>366.8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A46-4772-870F-6F40E73F3811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5F3427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5F3427"/>
                </a:solidFill>
              </a:rPr>
              <a:t>Валовый сбор с/х культур, </a:t>
            </a:r>
          </a:p>
          <a:p>
            <a:pPr>
              <a:defRPr sz="1400" b="1" i="0" u="none" strike="noStrike" kern="1200" spc="0" baseline="0">
                <a:solidFill>
                  <a:srgbClr val="5F3427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5F3427"/>
                </a:solidFill>
              </a:rPr>
              <a:t>тыс. тонн</a:t>
            </a: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Лист2!$B$29</c:f>
              <c:strCache>
                <c:ptCount val="1"/>
                <c:pt idx="0">
                  <c:v>Валовый сбор сельскохозяйственных культур, тыс.тонн</c:v>
                </c:pt>
              </c:strCache>
            </c:strRef>
          </c:tx>
          <c:explosion val="23"/>
          <c:dPt>
            <c:idx val="0"/>
            <c:explosion val="0"/>
            <c:spPr>
              <a:solidFill>
                <a:srgbClr val="CC33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28-4F1A-875C-DB8A1E15602E}"/>
              </c:ext>
            </c:extLst>
          </c:dPt>
          <c:dPt>
            <c:idx val="1"/>
            <c:explosion val="0"/>
            <c:spPr>
              <a:solidFill>
                <a:srgbClr val="C0967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28-4F1A-875C-DB8A1E15602E}"/>
              </c:ext>
            </c:extLst>
          </c:dPt>
          <c:dPt>
            <c:idx val="2"/>
            <c:explosion val="0"/>
            <c:spPr>
              <a:solidFill>
                <a:srgbClr val="E4CBB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28-4F1A-875C-DB8A1E15602E}"/>
              </c:ext>
            </c:extLst>
          </c:dPt>
          <c:dLbls>
            <c:dLbl>
              <c:idx val="0"/>
              <c:layout>
                <c:manualLayout>
                  <c:x val="-5.2654958683347889E-3"/>
                  <c:y val="-0.10331562164593203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28-4F1A-875C-DB8A1E15602E}"/>
                </c:ext>
              </c:extLst>
            </c:dLbl>
            <c:dLbl>
              <c:idx val="2"/>
              <c:layout>
                <c:manualLayout>
                  <c:x val="1.6273861140752851E-2"/>
                  <c:y val="-0.24929557264974586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28-4F1A-875C-DB8A1E1560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5F342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Лист2!$A$30:$A$32</c:f>
              <c:strCache>
                <c:ptCount val="3"/>
                <c:pt idx="0">
                  <c:v>с/х организации </c:v>
                </c:pt>
                <c:pt idx="1">
                  <c:v>личные хозяйства</c:v>
                </c:pt>
                <c:pt idx="2">
                  <c:v>КФХ и ИП</c:v>
                </c:pt>
              </c:strCache>
            </c:strRef>
          </c:cat>
          <c:val>
            <c:numRef>
              <c:f>Лист2!$B$30:$B$32</c:f>
              <c:numCache>
                <c:formatCode>0</c:formatCode>
                <c:ptCount val="3"/>
                <c:pt idx="0">
                  <c:v>406.7</c:v>
                </c:pt>
                <c:pt idx="1">
                  <c:v>2.2999999999999998</c:v>
                </c:pt>
                <c:pt idx="2">
                  <c:v>510.8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428-4F1A-875C-DB8A1E15602E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0B11B-8830-49C9-861A-E068EF3C7E9A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8300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C3F8F-4814-432F-8523-1F588B0003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718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250" y="746125"/>
            <a:ext cx="6607175" cy="37179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414764-E0BD-4D0F-A183-5C06147A4B1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3298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176907-A3AE-44AD-8E10-F527061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1FFD767-E5C0-411D-BB67-86764F57A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8D7969-9E4E-4F9A-8EA8-1F23A0A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5003C3-6BAB-4F16-92FA-AFF936C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ED740B-949C-4DB3-97F1-EFC20653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070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40D67F-7B83-4474-B400-6E082DDD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08738F-DE27-44F0-8F67-A4A04C38F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D4F523-C1CF-4B7D-B3A6-14ECCC88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009A0C-6CE6-44C9-9561-4156995A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93274D-31E4-4979-92EF-5D193D14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866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F77CBE-F2C9-495E-9B9B-62EB227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6B238E6-D8D1-4BD1-B407-819D0B03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48CE68-B399-42D5-8308-D6C27FE8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8874963-4A92-4695-861B-5F37DF10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88FD0B-348D-42A2-AD44-BFD9832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18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398EC8-0222-47D9-A849-36A4AEC8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BC76BA-C9CD-426A-B346-1F6128CE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BD1C54-8859-4529-B611-9EB1D9C34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D7A733-A678-4A37-9783-AAF2942C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606D319-62FE-4B07-84CE-3A1B82EF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790A059-9766-4855-8B1B-4DCB58A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913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42DEB-9B92-4D44-9761-B1AD790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DC250F-691C-4AE2-B981-3790B6095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B092CA9-B9F7-466C-BF3A-1C3324E2D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F85C81D-60E5-4367-9A3D-101AA97A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83A6A20-A31A-40FC-BD99-9A2591A31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2440B92-A1CE-427D-B118-07173766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00B1709-3C04-4C28-A4D7-80C29545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11B8782-C9E4-4965-98B6-BD83CFDA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517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585417-4F94-4AD4-B7ED-CC27A2D2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42EBB20-97EB-4F18-BB6E-EF0222B4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2F51FC7-DAA1-4709-B3D2-B799485B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E8C44A9-2667-47DA-BF78-7085A51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68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F5D06B6-1EB2-4F19-9182-19C6A362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86706E5-B7CA-4508-A3E0-B76D9558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46D1FCA-BB60-4182-9548-37909C26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64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0C80A2-D067-4463-BD6D-3E9A35D9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F1515D-C2B9-46F8-BFB8-37120F7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9E6A-65CB-4353-B0B9-491F4ADE9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B60ACDA-36E7-435B-8E74-525B3C5B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C8E4BE-CC45-4704-B798-F8913AB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81040A6-F1C7-4269-925A-32D277DA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E20787-3B1C-4273-9F8E-667D6F4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9C439B2-B408-4478-90A6-87686B68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B522E8-4A2E-420B-B10C-8E0D5ABB0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C3C8F96-7C33-4224-B0FC-B597325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333D09A-DEE7-4C6F-AC1F-079F5038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F6253AD-264F-41FA-B84B-104FCBAD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9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1C03EC-F0E9-40AB-90C1-FFD70EF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38F9B73-ACD1-43DD-B396-04C3C3E0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27484D-910B-4C84-984C-FDC26B0E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5BAC2D9-45A3-4924-86E4-6304314C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390CF3-DF17-4FDE-ABC8-16913A3A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265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8DF6851-ED87-4BB7-A3A3-F884B1C57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F669C18-CE47-4025-91E8-25F00659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0FA2DDF-19A0-4B1A-8045-4FF93D93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F7F2862-3CCD-49C9-BEF0-31FAAD9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DB4613-3E5F-443E-A716-C2F5B1C5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08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5FF0AF-979A-48F2-BEFF-0D9557D2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EC883F-BE26-4824-9289-2709189C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FF5B81-0B3D-4720-B63F-5252C6BB3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848F-CB5F-491E-981A-6DF29FA37294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14C368-2906-4199-82CE-FC199D7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4BF34E-2F57-45CF-A2E1-E5BCB8468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99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mb38.ru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063CC02-0A34-49B8-9CE6-F8D3FE998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194215-9AF5-4E30-B98D-9E568EE37919}"/>
              </a:ext>
            </a:extLst>
          </p:cNvPr>
          <p:cNvSpPr txBox="1"/>
          <p:nvPr/>
        </p:nvSpPr>
        <p:spPr>
          <a:xfrm>
            <a:off x="1315731" y="4699247"/>
            <a:ext cx="7971882" cy="707886"/>
          </a:xfrm>
          <a:prstGeom prst="rect">
            <a:avLst/>
          </a:prstGeom>
          <a:noFill/>
          <a:effectLst>
            <a:outerShdw dist="50800" dir="240000" sx="94000" sy="94000" algn="ctr" rotWithShape="0">
              <a:srgbClr val="000000">
                <a:alpha val="43137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EF53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КОМПЕТЕНЦИЙ В СФЕРЕ СЕЛЬСКОХОЗЯЙСТВЕННОЙ КООПЕРАЦИИ И ПОДДЕРЖКИ ФЕРМЕРОВ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AF8997F-2E20-88BA-3A6D-BC2C712BA4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324" y="939675"/>
            <a:ext cx="5437518" cy="3063135"/>
          </a:xfrm>
          <a:prstGeom prst="rect">
            <a:avLst/>
          </a:prstGeom>
        </p:spPr>
      </p:pic>
      <p:sp>
        <p:nvSpPr>
          <p:cNvPr id="6" name="AutoShape 2" descr=" В Иркутской области стартует месячник качества и безопасности мяса">
            <a:extLst>
              <a:ext uri="{FF2B5EF4-FFF2-40B4-BE49-F238E27FC236}">
                <a16:creationId xmlns:a16="http://schemas.microsoft.com/office/drawing/2014/main" xmlns="" id="{7ADC40FA-B84C-B2C8-BD10-FE85A99C3F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65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386F99-EAC1-4028-971E-69F66E907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652" y="212822"/>
            <a:ext cx="10250201" cy="759381"/>
          </a:xfrm>
        </p:spPr>
        <p:txBody>
          <a:bodyPr>
            <a:noAutofit/>
          </a:bodyPr>
          <a:lstStyle/>
          <a:p>
            <a:pPr algn="ctr"/>
            <a:r>
              <a:rPr lang="ru-RU" sz="2000" b="1" i="0" dirty="0">
                <a:solidFill>
                  <a:srgbClr val="C00000"/>
                </a:solidFill>
                <a:effectLst/>
              </a:rPr>
              <a:t>Дмитрий Патрушев открыл День сельского хозяйства в рамках Форума национальных достижений на выставке «Россия»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 09</a:t>
            </a:r>
            <a:r>
              <a:rPr lang="ru-RU" sz="2000" b="1" i="0" dirty="0">
                <a:solidFill>
                  <a:srgbClr val="C00000"/>
                </a:solidFill>
                <a:effectLst/>
              </a:rPr>
              <a:t>.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02</a:t>
            </a:r>
            <a:r>
              <a:rPr lang="ru-RU" sz="2000" b="1" i="0" dirty="0">
                <a:solidFill>
                  <a:srgbClr val="C00000"/>
                </a:solidFill>
                <a:effectLst/>
              </a:rPr>
              <a:t>.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2024</a:t>
            </a:r>
            <a:endParaRPr lang="ru-RU" sz="2000" b="1" i="0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B1049A2-D23E-42C5-A580-910386118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735551" y="217448"/>
            <a:ext cx="1056837" cy="4625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4736" y="1039100"/>
            <a:ext cx="113832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212125"/>
                </a:solidFill>
                <a:effectLst/>
                <a:latin typeface="Roboto" panose="02000000000000000000" pitchFamily="2" charset="0"/>
              </a:rPr>
              <a:t>с 2000 года производство продукции сельского хозяйства выросло на 87%. Господдержка возросла в 31 раз (с 18 млрд. руб. в 2000 г. до 558 млрд. рублей в 2024 г.)</a:t>
            </a:r>
          </a:p>
          <a:p>
            <a:endParaRPr lang="ru-RU" b="0" i="0" dirty="0">
              <a:solidFill>
                <a:srgbClr val="212125"/>
              </a:solidFill>
              <a:effectLst/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rgbClr val="212125"/>
                </a:solidFill>
                <a:effectLst/>
                <a:latin typeface="Roboto" panose="02000000000000000000" pitchFamily="2" charset="0"/>
              </a:rPr>
              <a:t>В 2000 году экспортная выручка составила 1,4 млрд долларов, а в 2023 году – превысила 45 млрд долларов. Рост в 32 раза.</a:t>
            </a:r>
          </a:p>
          <a:p>
            <a:endParaRPr lang="ru-RU" dirty="0">
              <a:solidFill>
                <a:srgbClr val="212125"/>
              </a:solidFill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rgbClr val="212125"/>
                </a:solidFill>
                <a:effectLst/>
                <a:latin typeface="Roboto" panose="02000000000000000000" pitchFamily="2" charset="0"/>
              </a:rPr>
              <a:t>В 2000 году самообеспеченность мясом и мясными продуктами составляла всего 67%, при этом почти 60% мяса было от хозяйств населения. </a:t>
            </a:r>
          </a:p>
          <a:p>
            <a:r>
              <a:rPr lang="ru-RU" b="0" i="0" dirty="0">
                <a:solidFill>
                  <a:srgbClr val="212125"/>
                </a:solidFill>
                <a:effectLst/>
                <a:latin typeface="Roboto" panose="02000000000000000000" pitchFamily="2" charset="0"/>
              </a:rPr>
              <a:t>С 2022 года Россия вышла на стопроцентную обеспеченность, причем 85% объема даёт организованный промышленный сектор. 89 кг на душу населения, из них только 5 % импорт.</a:t>
            </a:r>
          </a:p>
          <a:p>
            <a:endParaRPr lang="ru-RU" dirty="0">
              <a:solidFill>
                <a:srgbClr val="212125"/>
              </a:solidFill>
              <a:latin typeface="Roboto" panose="02000000000000000000" pitchFamily="2" charset="0"/>
            </a:endParaRPr>
          </a:p>
          <a:p>
            <a:r>
              <a:rPr lang="ru-RU" dirty="0">
                <a:solidFill>
                  <a:srgbClr val="212125"/>
                </a:solidFill>
                <a:latin typeface="Roboto" panose="02000000000000000000" pitchFamily="2" charset="0"/>
              </a:rPr>
              <a:t>Обеспеченность зерном 1</a:t>
            </a:r>
            <a:r>
              <a:rPr lang="en-US" dirty="0">
                <a:solidFill>
                  <a:srgbClr val="212125"/>
                </a:solidFill>
                <a:latin typeface="Roboto" panose="02000000000000000000" pitchFamily="2" charset="0"/>
              </a:rPr>
              <a:t>85,5</a:t>
            </a:r>
            <a:r>
              <a:rPr lang="ru-RU" dirty="0">
                <a:solidFill>
                  <a:srgbClr val="212125"/>
                </a:solidFill>
                <a:latin typeface="Roboto" panose="02000000000000000000" pitchFamily="2" charset="0"/>
              </a:rPr>
              <a:t> %, растительным маслом — на 221,1%, рыбой — на 153,2%, </a:t>
            </a:r>
          </a:p>
          <a:p>
            <a:r>
              <a:rPr lang="ru-RU" dirty="0">
                <a:solidFill>
                  <a:srgbClr val="212125"/>
                </a:solidFill>
                <a:latin typeface="Roboto" panose="02000000000000000000" pitchFamily="2" charset="0"/>
              </a:rPr>
              <a:t>сахаром —  103,2%, мясом — на 101,6%, молочными продуктами — на 85,7% (а белорусской продукцией 100 %), овощами 89,9 %, </a:t>
            </a:r>
            <a:endParaRPr lang="ru-RU" b="0" i="0" dirty="0">
              <a:solidFill>
                <a:srgbClr val="212125"/>
              </a:solidFill>
              <a:effectLst/>
              <a:latin typeface="Roboto" panose="02000000000000000000" pitchFamily="2" charset="0"/>
            </a:endParaRPr>
          </a:p>
          <a:p>
            <a:endParaRPr lang="ru-RU" dirty="0">
              <a:solidFill>
                <a:srgbClr val="212125"/>
              </a:solidFill>
              <a:latin typeface="Roboto" panose="02000000000000000000" pitchFamily="2" charset="0"/>
            </a:endParaRPr>
          </a:p>
          <a:p>
            <a:r>
              <a:rPr lang="ru-RU" b="0" i="0" dirty="0">
                <a:solidFill>
                  <a:srgbClr val="212125"/>
                </a:solidFill>
                <a:effectLst/>
                <a:latin typeface="Roboto" panose="02000000000000000000" pitchFamily="2" charset="0"/>
              </a:rPr>
              <a:t> с 2020 года на госпрограмму «Комплексное развитие сельских территорий» направлено 250 млрд рублей. </a:t>
            </a:r>
          </a:p>
          <a:p>
            <a:r>
              <a:rPr lang="ru-RU" b="0" i="0" dirty="0">
                <a:solidFill>
                  <a:srgbClr val="212125"/>
                </a:solidFill>
                <a:effectLst/>
                <a:latin typeface="Roboto" panose="02000000000000000000" pitchFamily="2" charset="0"/>
              </a:rPr>
              <a:t>Обновлено почти 4 тыс. социальных объектов и 1,5 тыс. километров дорог.</a:t>
            </a:r>
          </a:p>
          <a:p>
            <a:r>
              <a:rPr lang="ru-RU" b="0" i="0" dirty="0">
                <a:solidFill>
                  <a:srgbClr val="212125"/>
                </a:solidFill>
                <a:effectLst/>
                <a:latin typeface="Roboto" panose="02000000000000000000" pitchFamily="2" charset="0"/>
              </a:rPr>
              <a:t>Реализовано более 12 тыс. проектов благоустройства, введено почти 9 млн кв. м жилья. Общий охват мероприятиями госпрограммы составил порядка 12 млн человек.</a:t>
            </a:r>
            <a:endParaRPr lang="ru-RU" b="1" dirty="0">
              <a:solidFill>
                <a:srgbClr val="5F3427"/>
              </a:solidFill>
            </a:endParaRPr>
          </a:p>
        </p:txBody>
      </p:sp>
      <p:sp>
        <p:nvSpPr>
          <p:cNvPr id="20" name="Нашивка 39">
            <a:extLst>
              <a:ext uri="{FF2B5EF4-FFF2-40B4-BE49-F238E27FC236}">
                <a16:creationId xmlns:a16="http://schemas.microsoft.com/office/drawing/2014/main" xmlns="" id="{06C0E577-6880-D873-0AF8-57172C41E976}"/>
              </a:ext>
            </a:extLst>
          </p:cNvPr>
          <p:cNvSpPr/>
          <p:nvPr/>
        </p:nvSpPr>
        <p:spPr>
          <a:xfrm>
            <a:off x="297224" y="1158169"/>
            <a:ext cx="125823" cy="320058"/>
          </a:xfrm>
          <a:prstGeom prst="chevron">
            <a:avLst/>
          </a:prstGeom>
          <a:solidFill>
            <a:srgbClr val="EC5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C6BFC398-FB17-A255-6C9F-005ABC22E936}"/>
              </a:ext>
            </a:extLst>
          </p:cNvPr>
          <p:cNvCxnSpPr>
            <a:cxnSpLocks/>
          </p:cNvCxnSpPr>
          <p:nvPr/>
        </p:nvCxnSpPr>
        <p:spPr>
          <a:xfrm>
            <a:off x="363990" y="972203"/>
            <a:ext cx="6985716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Нашивка 39">
            <a:extLst>
              <a:ext uri="{FF2B5EF4-FFF2-40B4-BE49-F238E27FC236}">
                <a16:creationId xmlns:a16="http://schemas.microsoft.com/office/drawing/2014/main" xmlns="" id="{C0E49B9A-0323-0FC9-DFE8-3DFBC19BAAD0}"/>
              </a:ext>
            </a:extLst>
          </p:cNvPr>
          <p:cNvSpPr/>
          <p:nvPr/>
        </p:nvSpPr>
        <p:spPr>
          <a:xfrm>
            <a:off x="265431" y="1964449"/>
            <a:ext cx="125823" cy="371566"/>
          </a:xfrm>
          <a:prstGeom prst="chevron">
            <a:avLst/>
          </a:prstGeom>
          <a:solidFill>
            <a:srgbClr val="EC5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Нашивка 39">
            <a:extLst>
              <a:ext uri="{FF2B5EF4-FFF2-40B4-BE49-F238E27FC236}">
                <a16:creationId xmlns:a16="http://schemas.microsoft.com/office/drawing/2014/main" xmlns="" id="{69BF41CC-95BB-B1FE-46BC-58E242F58B3E}"/>
              </a:ext>
            </a:extLst>
          </p:cNvPr>
          <p:cNvSpPr/>
          <p:nvPr/>
        </p:nvSpPr>
        <p:spPr>
          <a:xfrm>
            <a:off x="265431" y="2786374"/>
            <a:ext cx="136171" cy="423072"/>
          </a:xfrm>
          <a:prstGeom prst="chevron">
            <a:avLst/>
          </a:prstGeom>
          <a:solidFill>
            <a:srgbClr val="EC5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Нашивка 39">
            <a:extLst>
              <a:ext uri="{FF2B5EF4-FFF2-40B4-BE49-F238E27FC236}">
                <a16:creationId xmlns:a16="http://schemas.microsoft.com/office/drawing/2014/main" xmlns="" id="{02533090-6902-6846-45AD-D1270FF76D4C}"/>
              </a:ext>
            </a:extLst>
          </p:cNvPr>
          <p:cNvSpPr/>
          <p:nvPr/>
        </p:nvSpPr>
        <p:spPr>
          <a:xfrm>
            <a:off x="252791" y="5178267"/>
            <a:ext cx="151102" cy="423072"/>
          </a:xfrm>
          <a:prstGeom prst="chevron">
            <a:avLst/>
          </a:prstGeom>
          <a:solidFill>
            <a:srgbClr val="EC5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ашивка 39">
            <a:extLst>
              <a:ext uri="{FF2B5EF4-FFF2-40B4-BE49-F238E27FC236}">
                <a16:creationId xmlns:a16="http://schemas.microsoft.com/office/drawing/2014/main" xmlns="" id="{EC38844D-1A3B-99F1-DAC9-5A39C06D201C}"/>
              </a:ext>
            </a:extLst>
          </p:cNvPr>
          <p:cNvSpPr/>
          <p:nvPr/>
        </p:nvSpPr>
        <p:spPr>
          <a:xfrm>
            <a:off x="271945" y="4149547"/>
            <a:ext cx="151102" cy="423072"/>
          </a:xfrm>
          <a:prstGeom prst="chevron">
            <a:avLst/>
          </a:prstGeom>
          <a:solidFill>
            <a:srgbClr val="EC5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6229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A74072-53ED-9D15-CD39-8B0EB95D3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B266702-CBC3-AF21-4108-F166C3DCCB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0494" y="86592"/>
            <a:ext cx="10163464" cy="677140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097EAD-79C2-FB85-2244-4A8196E0A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652" y="212823"/>
            <a:ext cx="4957135" cy="467134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Россия в цифрах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1565E6F-07AF-B48A-71A2-35844E7CCA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1068922" y="137256"/>
            <a:ext cx="1056837" cy="4625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0666004-92B7-CFFD-4566-CFBC8FA9F123}"/>
              </a:ext>
            </a:extLst>
          </p:cNvPr>
          <p:cNvSpPr txBox="1"/>
          <p:nvPr/>
        </p:nvSpPr>
        <p:spPr>
          <a:xfrm>
            <a:off x="874093" y="985786"/>
            <a:ext cx="4156403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5F3427"/>
                </a:solidFill>
              </a:rPr>
              <a:t>Уменьшение числа городов и </a:t>
            </a:r>
            <a:br>
              <a:rPr lang="ru-RU" b="1" dirty="0">
                <a:solidFill>
                  <a:srgbClr val="5F3427"/>
                </a:solidFill>
              </a:rPr>
            </a:br>
            <a:r>
              <a:rPr lang="ru-RU" b="1" dirty="0">
                <a:solidFill>
                  <a:srgbClr val="5F3427"/>
                </a:solidFill>
              </a:rPr>
              <a:t>поселков городского типа на 643 ед.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4E45556B-4AA2-22DF-5E4D-EC77571FDDB0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28FC9D5F-E278-FD5B-A6F1-6E48C1BEB4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622856"/>
              </p:ext>
            </p:extLst>
          </p:nvPr>
        </p:nvGraphicFramePr>
        <p:xfrm>
          <a:off x="468658" y="1810907"/>
          <a:ext cx="3659997" cy="2692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17E16327-76F5-629D-4506-5BAB555A0D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02764686"/>
              </p:ext>
            </p:extLst>
          </p:nvPr>
        </p:nvGraphicFramePr>
        <p:xfrm>
          <a:off x="4096695" y="1810907"/>
          <a:ext cx="3996196" cy="2921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53B76E09-7FA6-F2F9-67FD-5C4342857D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98879297"/>
              </p:ext>
            </p:extLst>
          </p:nvPr>
        </p:nvGraphicFramePr>
        <p:xfrm>
          <a:off x="7798280" y="1959837"/>
          <a:ext cx="3530158" cy="2684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0E8B408-7A81-604C-C6CC-9462648B3413}"/>
              </a:ext>
            </a:extLst>
          </p:cNvPr>
          <p:cNvSpPr txBox="1"/>
          <p:nvPr/>
        </p:nvSpPr>
        <p:spPr>
          <a:xfrm>
            <a:off x="0" y="5089523"/>
            <a:ext cx="11904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МИССИЯ</a:t>
            </a:r>
            <a:r>
              <a:rPr lang="ru-RU" sz="2000" b="1" baseline="0" dirty="0">
                <a:solidFill>
                  <a:srgbClr val="FFFF00"/>
                </a:solidFill>
              </a:rPr>
              <a:t> ЦЕНТРА КОМПЕТЕНЦИЙ В СФЕРЕ СЕЛЬСКОГО ХОЗЯЙСТВА</a:t>
            </a:r>
            <a:endParaRPr lang="ru-RU" sz="2000" b="1" dirty="0">
              <a:solidFill>
                <a:srgbClr val="FFFF00"/>
              </a:solidFill>
            </a:endParaRPr>
          </a:p>
          <a:p>
            <a:pPr algn="ctr"/>
            <a:r>
              <a:rPr lang="ru-RU" sz="2000" b="0" dirty="0">
                <a:solidFill>
                  <a:srgbClr val="FFFF00"/>
                </a:solidFill>
              </a:rPr>
              <a:t>содействие развитию сельского хозяйства, </a:t>
            </a:r>
            <a:br>
              <a:rPr lang="ru-RU" sz="2000" b="0" dirty="0">
                <a:solidFill>
                  <a:srgbClr val="FFFF00"/>
                </a:solidFill>
              </a:rPr>
            </a:br>
            <a:r>
              <a:rPr lang="ru-RU" sz="2000" b="0" dirty="0">
                <a:solidFill>
                  <a:srgbClr val="FFFF00"/>
                </a:solidFill>
              </a:rPr>
              <a:t>вовлечение КФХ и ЛПХ в сельскохозяйственную кооперацию,</a:t>
            </a:r>
          </a:p>
          <a:p>
            <a:pPr algn="ctr"/>
            <a:r>
              <a:rPr lang="ru-RU" sz="2000" b="0" dirty="0">
                <a:solidFill>
                  <a:srgbClr val="FFFF00"/>
                </a:solidFill>
              </a:rPr>
              <a:t> развитие фермерства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29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C4D48833-B51A-1FA4-D940-3D8486D57392}"/>
              </a:ext>
            </a:extLst>
          </p:cNvPr>
          <p:cNvSpPr/>
          <p:nvPr/>
        </p:nvSpPr>
        <p:spPr>
          <a:xfrm>
            <a:off x="4309627" y="1359651"/>
            <a:ext cx="7846045" cy="2829553"/>
          </a:xfrm>
          <a:prstGeom prst="rect">
            <a:avLst/>
          </a:prstGeom>
          <a:solidFill>
            <a:srgbClr val="EBD8C5"/>
          </a:solidFill>
          <a:ln>
            <a:solidFill>
              <a:srgbClr val="EBD8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BF27131-CECB-3763-3EF4-07DB5B0FF8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598441" y="217447"/>
            <a:ext cx="1193948" cy="522515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93CA9CB3-BD0D-8E51-E5AB-F7B28EAD4BFF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ХАРАКТЕРИСТИКИ ОТРАСЛИ В ИРКУТСКОЙ ОБЛАСТИ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72892521-BB1F-F549-AE17-8AA5FBA1A041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88D9FE7-608E-BFD2-0D40-7C5423F8AF9D}"/>
              </a:ext>
            </a:extLst>
          </p:cNvPr>
          <p:cNvCxnSpPr>
            <a:cxnSpLocks/>
          </p:cNvCxnSpPr>
          <p:nvPr/>
        </p:nvCxnSpPr>
        <p:spPr>
          <a:xfrm>
            <a:off x="473568" y="1735694"/>
            <a:ext cx="3504257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084C67F1-8129-BC17-4B8E-5E2E59F715E6}"/>
              </a:ext>
            </a:extLst>
          </p:cNvPr>
          <p:cNvCxnSpPr>
            <a:cxnSpLocks/>
          </p:cNvCxnSpPr>
          <p:nvPr/>
        </p:nvCxnSpPr>
        <p:spPr>
          <a:xfrm>
            <a:off x="505898" y="2276023"/>
            <a:ext cx="3471927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F0A31C56-0FFD-CB35-53A7-A7EAC0E4D07B}"/>
              </a:ext>
            </a:extLst>
          </p:cNvPr>
          <p:cNvCxnSpPr>
            <a:cxnSpLocks/>
          </p:cNvCxnSpPr>
          <p:nvPr/>
        </p:nvCxnSpPr>
        <p:spPr>
          <a:xfrm>
            <a:off x="524370" y="2839440"/>
            <a:ext cx="3453455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E689F02-C91D-A38E-813F-6C74127B8F43}"/>
              </a:ext>
            </a:extLst>
          </p:cNvPr>
          <p:cNvSpPr txBox="1"/>
          <p:nvPr/>
        </p:nvSpPr>
        <p:spPr>
          <a:xfrm>
            <a:off x="473568" y="1821193"/>
            <a:ext cx="1934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с/х организации 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4667F9F-EAD8-BA02-9CE3-D4E85DAF9521}"/>
              </a:ext>
            </a:extLst>
          </p:cNvPr>
          <p:cNvSpPr txBox="1"/>
          <p:nvPr/>
        </p:nvSpPr>
        <p:spPr>
          <a:xfrm>
            <a:off x="459718" y="2362668"/>
            <a:ext cx="203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dirty="0">
                <a:solidFill>
                  <a:srgbClr val="000000"/>
                </a:solidFill>
              </a:rPr>
              <a:t>л</a:t>
            </a:r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ичные хозяйства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9C60B42-097B-297B-EB01-6FEED01FD186}"/>
              </a:ext>
            </a:extLst>
          </p:cNvPr>
          <p:cNvSpPr txBox="1"/>
          <p:nvPr/>
        </p:nvSpPr>
        <p:spPr>
          <a:xfrm>
            <a:off x="403352" y="2906466"/>
            <a:ext cx="2088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КФХ и ИП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FEEF4210-3C6A-4C94-CEF7-1AD165C7E8ED}"/>
              </a:ext>
            </a:extLst>
          </p:cNvPr>
          <p:cNvCxnSpPr>
            <a:cxnSpLocks/>
          </p:cNvCxnSpPr>
          <p:nvPr/>
        </p:nvCxnSpPr>
        <p:spPr>
          <a:xfrm flipV="1">
            <a:off x="482804" y="3415629"/>
            <a:ext cx="3476548" cy="1089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02B1E6E-A160-BEB4-1276-27ABF970217D}"/>
              </a:ext>
            </a:extLst>
          </p:cNvPr>
          <p:cNvSpPr txBox="1"/>
          <p:nvPr/>
        </p:nvSpPr>
        <p:spPr>
          <a:xfrm>
            <a:off x="407973" y="3465263"/>
            <a:ext cx="2088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 err="1">
                <a:solidFill>
                  <a:srgbClr val="000000"/>
                </a:solidFill>
                <a:effectLst/>
                <a:latin typeface="+mn-lt"/>
              </a:rPr>
              <a:t>СПоК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D3CFA28A-A216-9953-EDF2-661797FCFA61}"/>
              </a:ext>
            </a:extLst>
          </p:cNvPr>
          <p:cNvCxnSpPr>
            <a:cxnSpLocks/>
          </p:cNvCxnSpPr>
          <p:nvPr/>
        </p:nvCxnSpPr>
        <p:spPr>
          <a:xfrm flipV="1">
            <a:off x="2403028" y="1466082"/>
            <a:ext cx="1748" cy="2308413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30BEB337-9CFA-B13C-4969-403DFCDC1B53}"/>
              </a:ext>
            </a:extLst>
          </p:cNvPr>
          <p:cNvSpPr txBox="1"/>
          <p:nvPr/>
        </p:nvSpPr>
        <p:spPr>
          <a:xfrm>
            <a:off x="2404776" y="1381896"/>
            <a:ext cx="1256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i="0" dirty="0">
                <a:solidFill>
                  <a:srgbClr val="5F3427"/>
                </a:solidFill>
              </a:rPr>
              <a:t>Кол-во</a:t>
            </a:r>
            <a:endParaRPr lang="ru-RU" sz="1800" b="0" i="0" u="none" strike="noStrike" dirty="0">
              <a:solidFill>
                <a:srgbClr val="5F3427"/>
              </a:solidFill>
              <a:effectLst/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833E940-5CE3-1E52-9C5F-D5013DD6C391}"/>
              </a:ext>
            </a:extLst>
          </p:cNvPr>
          <p:cNvSpPr txBox="1"/>
          <p:nvPr/>
        </p:nvSpPr>
        <p:spPr>
          <a:xfrm>
            <a:off x="2407643" y="1834018"/>
            <a:ext cx="1256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dirty="0">
                <a:solidFill>
                  <a:srgbClr val="CC3300"/>
                </a:solidFill>
              </a:rPr>
              <a:t>222</a:t>
            </a:r>
            <a:endParaRPr lang="ru-RU" sz="1800" b="0" i="0" u="none" strike="noStrike" dirty="0">
              <a:solidFill>
                <a:srgbClr val="CC3300"/>
              </a:solidFill>
              <a:effectLst/>
              <a:latin typeface="+mn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2899DCF-4369-0E5B-1E64-A73F45FF0426}"/>
              </a:ext>
            </a:extLst>
          </p:cNvPr>
          <p:cNvSpPr txBox="1"/>
          <p:nvPr/>
        </p:nvSpPr>
        <p:spPr>
          <a:xfrm>
            <a:off x="2403028" y="2374340"/>
            <a:ext cx="1256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dirty="0">
                <a:solidFill>
                  <a:srgbClr val="CC3300"/>
                </a:solidFill>
              </a:rPr>
              <a:t>290 000</a:t>
            </a:r>
            <a:endParaRPr lang="ru-RU" sz="1800" b="0" i="0" u="none" strike="noStrike" dirty="0">
              <a:solidFill>
                <a:srgbClr val="CC3300"/>
              </a:solidFill>
              <a:effectLst/>
              <a:latin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4569F3AF-3DFC-F47A-E705-07AEC16A088D}"/>
              </a:ext>
            </a:extLst>
          </p:cNvPr>
          <p:cNvSpPr txBox="1"/>
          <p:nvPr/>
        </p:nvSpPr>
        <p:spPr>
          <a:xfrm>
            <a:off x="2403028" y="2969456"/>
            <a:ext cx="1256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dirty="0">
                <a:solidFill>
                  <a:srgbClr val="CC3300"/>
                </a:solidFill>
              </a:rPr>
              <a:t>1 629</a:t>
            </a:r>
            <a:endParaRPr lang="ru-RU" sz="1800" b="0" i="0" u="none" strike="noStrike" dirty="0">
              <a:solidFill>
                <a:srgbClr val="CC3300"/>
              </a:solidFill>
              <a:effectLst/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D78A093C-B60B-C9A1-D094-DEB3A7D2B9AD}"/>
              </a:ext>
            </a:extLst>
          </p:cNvPr>
          <p:cNvSpPr txBox="1"/>
          <p:nvPr/>
        </p:nvSpPr>
        <p:spPr>
          <a:xfrm>
            <a:off x="2403028" y="3493319"/>
            <a:ext cx="1256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dirty="0">
                <a:solidFill>
                  <a:srgbClr val="CC3300"/>
                </a:solidFill>
              </a:rPr>
              <a:t>208</a:t>
            </a:r>
            <a:endParaRPr lang="ru-RU" sz="1800" b="0" i="0" u="none" strike="noStrike" dirty="0">
              <a:solidFill>
                <a:srgbClr val="CC3300"/>
              </a:solidFill>
              <a:effectLst/>
              <a:latin typeface="+mn-lt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FAA70C48-0487-8DD0-2381-A157C3F30B3B}"/>
              </a:ext>
            </a:extLst>
          </p:cNvPr>
          <p:cNvCxnSpPr>
            <a:cxnSpLocks/>
          </p:cNvCxnSpPr>
          <p:nvPr/>
        </p:nvCxnSpPr>
        <p:spPr>
          <a:xfrm flipV="1">
            <a:off x="3592391" y="1432012"/>
            <a:ext cx="0" cy="2402583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D42396D1-ED97-EA35-B0D2-33277D67335D}"/>
              </a:ext>
            </a:extLst>
          </p:cNvPr>
          <p:cNvSpPr txBox="1"/>
          <p:nvPr/>
        </p:nvSpPr>
        <p:spPr>
          <a:xfrm>
            <a:off x="848055" y="1397858"/>
            <a:ext cx="1256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i="0" dirty="0">
                <a:solidFill>
                  <a:srgbClr val="5F3427"/>
                </a:solidFill>
              </a:rPr>
              <a:t>Форма </a:t>
            </a:r>
            <a:endParaRPr lang="ru-RU" sz="1800" b="0" i="0" u="none" strike="noStrike" dirty="0">
              <a:solidFill>
                <a:srgbClr val="5F3427"/>
              </a:solidFill>
              <a:effectLst/>
              <a:latin typeface="+mn-lt"/>
            </a:endParaRPr>
          </a:p>
        </p:txBody>
      </p:sp>
      <p:graphicFrame>
        <p:nvGraphicFramePr>
          <p:cNvPr id="66" name="Диаграмма 65">
            <a:extLst>
              <a:ext uri="{FF2B5EF4-FFF2-40B4-BE49-F238E27FC236}">
                <a16:creationId xmlns:a16="http://schemas.microsoft.com/office/drawing/2014/main" xmlns="" id="{E48128A0-C4C7-F6DE-0EE8-602C3B504D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23684913"/>
              </p:ext>
            </p:extLst>
          </p:nvPr>
        </p:nvGraphicFramePr>
        <p:xfrm>
          <a:off x="330695" y="4275916"/>
          <a:ext cx="3636679" cy="2092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7" name="Диаграмма 66">
            <a:extLst>
              <a:ext uri="{FF2B5EF4-FFF2-40B4-BE49-F238E27FC236}">
                <a16:creationId xmlns:a16="http://schemas.microsoft.com/office/drawing/2014/main" xmlns="" id="{B78BE659-C3CE-7875-339B-596F827ECA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28149145"/>
              </p:ext>
            </p:extLst>
          </p:nvPr>
        </p:nvGraphicFramePr>
        <p:xfrm>
          <a:off x="8467411" y="4275916"/>
          <a:ext cx="3393894" cy="2092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8" name="Диаграмма 67">
            <a:extLst>
              <a:ext uri="{FF2B5EF4-FFF2-40B4-BE49-F238E27FC236}">
                <a16:creationId xmlns:a16="http://schemas.microsoft.com/office/drawing/2014/main" xmlns="" id="{B2789A56-8C9A-150C-AC81-0605B66B44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5846664"/>
              </p:ext>
            </p:extLst>
          </p:nvPr>
        </p:nvGraphicFramePr>
        <p:xfrm>
          <a:off x="4580189" y="4189048"/>
          <a:ext cx="3306933" cy="234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508F31E9-FE56-C0BE-CB22-10DDD552FDF1}"/>
              </a:ext>
            </a:extLst>
          </p:cNvPr>
          <p:cNvSpPr/>
          <p:nvPr/>
        </p:nvSpPr>
        <p:spPr>
          <a:xfrm>
            <a:off x="2598260" y="6409234"/>
            <a:ext cx="344266" cy="184666"/>
          </a:xfrm>
          <a:prstGeom prst="rect">
            <a:avLst/>
          </a:prstGeom>
          <a:solidFill>
            <a:srgbClr val="CC33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489B11B6-0E2A-6369-3E73-B8635BE92812}"/>
              </a:ext>
            </a:extLst>
          </p:cNvPr>
          <p:cNvSpPr txBox="1"/>
          <p:nvPr/>
        </p:nvSpPr>
        <p:spPr>
          <a:xfrm>
            <a:off x="2820375" y="6331521"/>
            <a:ext cx="19340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600" b="0" u="none" strike="noStrike" dirty="0">
                <a:solidFill>
                  <a:srgbClr val="5F3427"/>
                </a:solidFill>
                <a:effectLst/>
                <a:latin typeface="+mn-lt"/>
              </a:rPr>
              <a:t>с/х организации</a:t>
            </a:r>
            <a:endParaRPr lang="ru-RU" sz="1600" b="0" i="0" u="none" strike="noStrike" dirty="0">
              <a:solidFill>
                <a:srgbClr val="5F3427"/>
              </a:solidFill>
              <a:effectLst/>
              <a:latin typeface="+mn-lt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CF976E8E-FECD-BE88-95F4-3F6CAF14AF36}"/>
              </a:ext>
            </a:extLst>
          </p:cNvPr>
          <p:cNvSpPr/>
          <p:nvPr/>
        </p:nvSpPr>
        <p:spPr>
          <a:xfrm>
            <a:off x="5121076" y="6420693"/>
            <a:ext cx="344266" cy="184666"/>
          </a:xfrm>
          <a:prstGeom prst="rect">
            <a:avLst/>
          </a:prstGeom>
          <a:solidFill>
            <a:srgbClr val="C096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198CBB85-3772-7EE8-F32C-B19D801F10CF}"/>
              </a:ext>
            </a:extLst>
          </p:cNvPr>
          <p:cNvSpPr txBox="1"/>
          <p:nvPr/>
        </p:nvSpPr>
        <p:spPr>
          <a:xfrm>
            <a:off x="5392819" y="6331521"/>
            <a:ext cx="19340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600" dirty="0">
                <a:solidFill>
                  <a:srgbClr val="5F3427"/>
                </a:solidFill>
              </a:rPr>
              <a:t>л</a:t>
            </a:r>
            <a:r>
              <a:rPr lang="ru-RU" sz="1600" b="0" u="none" strike="noStrike" dirty="0">
                <a:solidFill>
                  <a:srgbClr val="5F3427"/>
                </a:solidFill>
                <a:effectLst/>
                <a:latin typeface="+mn-lt"/>
              </a:rPr>
              <a:t>ичные хозяйства</a:t>
            </a:r>
            <a:endParaRPr lang="ru-RU" sz="1600" b="0" i="0" u="none" strike="noStrike" dirty="0">
              <a:solidFill>
                <a:srgbClr val="5F3427"/>
              </a:solidFill>
              <a:effectLst/>
              <a:latin typeface="+mn-lt"/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02D35AD4-E5A9-FD7A-83A1-95569079E018}"/>
              </a:ext>
            </a:extLst>
          </p:cNvPr>
          <p:cNvSpPr/>
          <p:nvPr/>
        </p:nvSpPr>
        <p:spPr>
          <a:xfrm>
            <a:off x="7326894" y="6394298"/>
            <a:ext cx="344266" cy="184666"/>
          </a:xfrm>
          <a:prstGeom prst="rect">
            <a:avLst/>
          </a:prstGeom>
          <a:solidFill>
            <a:srgbClr val="E4CBB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C286F342-577F-DFED-426E-76EBEAD90258}"/>
              </a:ext>
            </a:extLst>
          </p:cNvPr>
          <p:cNvSpPr txBox="1"/>
          <p:nvPr/>
        </p:nvSpPr>
        <p:spPr>
          <a:xfrm>
            <a:off x="7434083" y="6317259"/>
            <a:ext cx="19340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600" dirty="0">
                <a:solidFill>
                  <a:srgbClr val="5F3427"/>
                </a:solidFill>
              </a:rPr>
              <a:t>КФХ и ИП</a:t>
            </a:r>
            <a:endParaRPr lang="ru-RU" sz="1600" b="0" i="0" u="none" strike="noStrike" dirty="0">
              <a:solidFill>
                <a:srgbClr val="5F3427"/>
              </a:solidFill>
              <a:effectLst/>
              <a:latin typeface="+mn-lt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66F94698-E428-6EA4-4CF0-9977FEC94E10}"/>
              </a:ext>
            </a:extLst>
          </p:cNvPr>
          <p:cNvSpPr txBox="1"/>
          <p:nvPr/>
        </p:nvSpPr>
        <p:spPr>
          <a:xfrm>
            <a:off x="4474733" y="901478"/>
            <a:ext cx="7569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F3427"/>
                </a:solidFill>
              </a:rPr>
              <a:t>Производство и потребление основных продуктов</a:t>
            </a:r>
          </a:p>
        </p:txBody>
      </p: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xmlns="" id="{0E3CB95E-7BC2-902E-312A-BBEC46494D4C}"/>
              </a:ext>
            </a:extLst>
          </p:cNvPr>
          <p:cNvCxnSpPr>
            <a:cxnSpLocks/>
          </p:cNvCxnSpPr>
          <p:nvPr/>
        </p:nvCxnSpPr>
        <p:spPr>
          <a:xfrm flipV="1">
            <a:off x="7238953" y="1450485"/>
            <a:ext cx="0" cy="2430639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xmlns="" id="{68C97C41-AAA8-69F3-E4B6-525C0A77A317}"/>
              </a:ext>
            </a:extLst>
          </p:cNvPr>
          <p:cNvCxnSpPr>
            <a:cxnSpLocks/>
          </p:cNvCxnSpPr>
          <p:nvPr/>
        </p:nvCxnSpPr>
        <p:spPr>
          <a:xfrm flipV="1">
            <a:off x="8767970" y="1484555"/>
            <a:ext cx="0" cy="2408295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xmlns="" id="{8B54C6D8-B751-8E42-501F-B58E120B90D5}"/>
              </a:ext>
            </a:extLst>
          </p:cNvPr>
          <p:cNvCxnSpPr>
            <a:cxnSpLocks/>
          </p:cNvCxnSpPr>
          <p:nvPr/>
        </p:nvCxnSpPr>
        <p:spPr>
          <a:xfrm>
            <a:off x="4672974" y="2181887"/>
            <a:ext cx="7356459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xmlns="" id="{5C4F426F-37AB-9D75-A885-1652CB592F27}"/>
              </a:ext>
            </a:extLst>
          </p:cNvPr>
          <p:cNvCxnSpPr>
            <a:cxnSpLocks/>
          </p:cNvCxnSpPr>
          <p:nvPr/>
        </p:nvCxnSpPr>
        <p:spPr>
          <a:xfrm>
            <a:off x="4902677" y="2644038"/>
            <a:ext cx="7289323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xmlns="" id="{0642EAD1-0B9B-88AC-8DFB-D536F6D48539}"/>
              </a:ext>
            </a:extLst>
          </p:cNvPr>
          <p:cNvCxnSpPr>
            <a:cxnSpLocks/>
          </p:cNvCxnSpPr>
          <p:nvPr/>
        </p:nvCxnSpPr>
        <p:spPr>
          <a:xfrm>
            <a:off x="4902677" y="3124829"/>
            <a:ext cx="7126756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xmlns="" id="{3FFEA4F3-1144-6B63-31FE-2357231410AE}"/>
              </a:ext>
            </a:extLst>
          </p:cNvPr>
          <p:cNvCxnSpPr>
            <a:cxnSpLocks/>
          </p:cNvCxnSpPr>
          <p:nvPr/>
        </p:nvCxnSpPr>
        <p:spPr>
          <a:xfrm>
            <a:off x="4886418" y="3564495"/>
            <a:ext cx="7289323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8942F6D2-2393-C927-F8AC-B0DDF2B6447B}"/>
              </a:ext>
            </a:extLst>
          </p:cNvPr>
          <p:cNvSpPr txBox="1"/>
          <p:nvPr/>
        </p:nvSpPr>
        <p:spPr>
          <a:xfrm>
            <a:off x="4580189" y="2181887"/>
            <a:ext cx="2575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Мясо и мясопродукты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886DB654-1C30-C48B-8AB6-C4E0206CECDB}"/>
              </a:ext>
            </a:extLst>
          </p:cNvPr>
          <p:cNvSpPr txBox="1"/>
          <p:nvPr/>
        </p:nvSpPr>
        <p:spPr>
          <a:xfrm>
            <a:off x="4301005" y="2675912"/>
            <a:ext cx="3058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Молоко и молокопродукты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01BFDC9C-26FC-4696-9EF1-EE64420A327B}"/>
              </a:ext>
            </a:extLst>
          </p:cNvPr>
          <p:cNvSpPr txBox="1"/>
          <p:nvPr/>
        </p:nvSpPr>
        <p:spPr>
          <a:xfrm>
            <a:off x="4672974" y="3159216"/>
            <a:ext cx="2162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Овощи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06263F20-8786-079A-3D43-B9D2492CEF5A}"/>
              </a:ext>
            </a:extLst>
          </p:cNvPr>
          <p:cNvSpPr txBox="1"/>
          <p:nvPr/>
        </p:nvSpPr>
        <p:spPr>
          <a:xfrm>
            <a:off x="4674648" y="3572868"/>
            <a:ext cx="2162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Картофель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01BBB32E-1C77-55A2-D305-5A4223B65D38}"/>
              </a:ext>
            </a:extLst>
          </p:cNvPr>
          <p:cNvSpPr txBox="1"/>
          <p:nvPr/>
        </p:nvSpPr>
        <p:spPr>
          <a:xfrm>
            <a:off x="7045539" y="1531903"/>
            <a:ext cx="19033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600" b="0" u="none" strike="noStrike" dirty="0">
                <a:solidFill>
                  <a:srgbClr val="5F3427"/>
                </a:solidFill>
                <a:effectLst/>
                <a:latin typeface="+mn-lt"/>
              </a:rPr>
              <a:t>Производство,</a:t>
            </a:r>
          </a:p>
          <a:p>
            <a:pPr algn="ctr" fontAlgn="b"/>
            <a:r>
              <a:rPr lang="ru-RU" sz="1600" dirty="0">
                <a:solidFill>
                  <a:srgbClr val="5F3427"/>
                </a:solidFill>
              </a:rPr>
              <a:t>т</a:t>
            </a:r>
            <a:r>
              <a:rPr lang="ru-RU" sz="1600" i="0" dirty="0">
                <a:solidFill>
                  <a:srgbClr val="5F3427"/>
                </a:solidFill>
              </a:rPr>
              <a:t>ыс. тонн</a:t>
            </a:r>
            <a:endParaRPr lang="ru-RU" sz="1600" b="0" i="0" u="none" strike="noStrike" dirty="0">
              <a:solidFill>
                <a:srgbClr val="5F3427"/>
              </a:solidFill>
              <a:effectLst/>
              <a:latin typeface="+mn-lt"/>
            </a:endParaRPr>
          </a:p>
        </p:txBody>
      </p: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xmlns="" id="{7318130F-F0F3-3E79-C95D-B4C75BEC2F5B}"/>
              </a:ext>
            </a:extLst>
          </p:cNvPr>
          <p:cNvCxnSpPr>
            <a:cxnSpLocks/>
          </p:cNvCxnSpPr>
          <p:nvPr/>
        </p:nvCxnSpPr>
        <p:spPr>
          <a:xfrm flipV="1">
            <a:off x="10598441" y="1496280"/>
            <a:ext cx="0" cy="2408295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B04752FC-2988-F7DD-3CEE-690F8F17C829}"/>
              </a:ext>
            </a:extLst>
          </p:cNvPr>
          <p:cNvSpPr txBox="1"/>
          <p:nvPr/>
        </p:nvSpPr>
        <p:spPr>
          <a:xfrm>
            <a:off x="8695140" y="1523531"/>
            <a:ext cx="19033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600" dirty="0">
                <a:solidFill>
                  <a:srgbClr val="5F3427"/>
                </a:solidFill>
              </a:rPr>
              <a:t>Потребление</a:t>
            </a:r>
            <a:r>
              <a:rPr lang="ru-RU" sz="1600" b="0" u="none" strike="noStrike" dirty="0">
                <a:solidFill>
                  <a:srgbClr val="5F3427"/>
                </a:solidFill>
                <a:effectLst/>
                <a:latin typeface="+mn-lt"/>
              </a:rPr>
              <a:t>,</a:t>
            </a:r>
          </a:p>
          <a:p>
            <a:pPr algn="ctr" fontAlgn="b"/>
            <a:r>
              <a:rPr lang="ru-RU" sz="1600" dirty="0">
                <a:solidFill>
                  <a:srgbClr val="5F3427"/>
                </a:solidFill>
              </a:rPr>
              <a:t>т</a:t>
            </a:r>
            <a:r>
              <a:rPr lang="ru-RU" sz="1600" i="0" dirty="0">
                <a:solidFill>
                  <a:srgbClr val="5F3427"/>
                </a:solidFill>
              </a:rPr>
              <a:t>ыс. тонн</a:t>
            </a:r>
            <a:endParaRPr lang="ru-RU" sz="1600" b="0" i="0" u="none" strike="noStrike" dirty="0">
              <a:solidFill>
                <a:srgbClr val="5F3427"/>
              </a:solidFill>
              <a:effectLst/>
              <a:latin typeface="+mn-lt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91542C9A-3688-3690-55E4-E8F893F5145D}"/>
              </a:ext>
            </a:extLst>
          </p:cNvPr>
          <p:cNvSpPr txBox="1"/>
          <p:nvPr/>
        </p:nvSpPr>
        <p:spPr>
          <a:xfrm>
            <a:off x="10669838" y="1514334"/>
            <a:ext cx="1457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600" b="0" u="none" strike="noStrike" dirty="0">
                <a:solidFill>
                  <a:srgbClr val="5F3427"/>
                </a:solidFill>
                <a:effectLst/>
                <a:latin typeface="+mn-lt"/>
              </a:rPr>
              <a:t>Дефицит,</a:t>
            </a:r>
          </a:p>
          <a:p>
            <a:pPr algn="ctr" fontAlgn="b"/>
            <a:r>
              <a:rPr lang="ru-RU" sz="1600" dirty="0">
                <a:solidFill>
                  <a:srgbClr val="5F3427"/>
                </a:solidFill>
              </a:rPr>
              <a:t>т</a:t>
            </a:r>
            <a:r>
              <a:rPr lang="ru-RU" sz="1600" i="0" dirty="0">
                <a:solidFill>
                  <a:srgbClr val="5F3427"/>
                </a:solidFill>
              </a:rPr>
              <a:t>ыс. тонн</a:t>
            </a:r>
            <a:endParaRPr lang="ru-RU" sz="1600" b="0" i="0" u="none" strike="noStrike" dirty="0">
              <a:solidFill>
                <a:srgbClr val="5F3427"/>
              </a:solidFill>
              <a:effectLst/>
              <a:latin typeface="+mn-lt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507534BF-FA77-7FCF-2822-BA1BEBBDE4C5}"/>
              </a:ext>
            </a:extLst>
          </p:cNvPr>
          <p:cNvSpPr txBox="1"/>
          <p:nvPr/>
        </p:nvSpPr>
        <p:spPr>
          <a:xfrm>
            <a:off x="7261628" y="2215469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104,3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63512370-68C2-E106-E4B3-A95B4FB9E9C7}"/>
              </a:ext>
            </a:extLst>
          </p:cNvPr>
          <p:cNvSpPr txBox="1"/>
          <p:nvPr/>
        </p:nvSpPr>
        <p:spPr>
          <a:xfrm>
            <a:off x="7311784" y="2736858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460,5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9E8A85C-1591-1977-80DB-B07C854BC88B}"/>
              </a:ext>
            </a:extLst>
          </p:cNvPr>
          <p:cNvSpPr txBox="1"/>
          <p:nvPr/>
        </p:nvSpPr>
        <p:spPr>
          <a:xfrm>
            <a:off x="7287668" y="3211261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94,2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00C02701-FB8D-F870-D866-0AA405860324}"/>
              </a:ext>
            </a:extLst>
          </p:cNvPr>
          <p:cNvSpPr txBox="1"/>
          <p:nvPr/>
        </p:nvSpPr>
        <p:spPr>
          <a:xfrm>
            <a:off x="6970743" y="3589829"/>
            <a:ext cx="194039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333,2</a:t>
            </a:r>
          </a:p>
          <a:p>
            <a:pPr algn="ctr" fontAlgn="b"/>
            <a:r>
              <a:rPr lang="ru-RU" sz="1600" i="0" dirty="0">
                <a:solidFill>
                  <a:srgbClr val="000000"/>
                </a:solidFill>
              </a:rPr>
              <a:t>82% - нас</a:t>
            </a:r>
            <a:r>
              <a:rPr lang="ru-RU" sz="1600" dirty="0">
                <a:solidFill>
                  <a:srgbClr val="000000"/>
                </a:solidFill>
              </a:rPr>
              <a:t>еление</a:t>
            </a:r>
            <a:endParaRPr lang="ru-RU" sz="16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A8042DAB-0833-E1E8-8D28-5B7D3BC6252C}"/>
              </a:ext>
            </a:extLst>
          </p:cNvPr>
          <p:cNvSpPr txBox="1"/>
          <p:nvPr/>
        </p:nvSpPr>
        <p:spPr>
          <a:xfrm>
            <a:off x="8956497" y="2220086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167,9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F0A6F9A2-115D-276F-93BE-0BF01A97A1E1}"/>
              </a:ext>
            </a:extLst>
          </p:cNvPr>
          <p:cNvSpPr txBox="1"/>
          <p:nvPr/>
        </p:nvSpPr>
        <p:spPr>
          <a:xfrm>
            <a:off x="9006653" y="2741475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476,4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3D70EC69-C846-AA97-8941-9DA694E8DB85}"/>
              </a:ext>
            </a:extLst>
          </p:cNvPr>
          <p:cNvSpPr txBox="1"/>
          <p:nvPr/>
        </p:nvSpPr>
        <p:spPr>
          <a:xfrm>
            <a:off x="8982537" y="3215878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160,9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685E0CA4-DA57-1E06-48D8-07B3686C0DB8}"/>
              </a:ext>
            </a:extLst>
          </p:cNvPr>
          <p:cNvSpPr txBox="1"/>
          <p:nvPr/>
        </p:nvSpPr>
        <p:spPr>
          <a:xfrm>
            <a:off x="9021763" y="3594446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215,8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9885C034-B11E-67EF-E0CD-D761E52D456B}"/>
              </a:ext>
            </a:extLst>
          </p:cNvPr>
          <p:cNvSpPr txBox="1"/>
          <p:nvPr/>
        </p:nvSpPr>
        <p:spPr>
          <a:xfrm>
            <a:off x="10669839" y="2224707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63,6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B2B22094-2E49-EF51-2889-90C667950E47}"/>
              </a:ext>
            </a:extLst>
          </p:cNvPr>
          <p:cNvSpPr txBox="1"/>
          <p:nvPr/>
        </p:nvSpPr>
        <p:spPr>
          <a:xfrm>
            <a:off x="10719995" y="2746096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15,9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45789B19-AE74-418F-41B9-CD9DF2C35866}"/>
              </a:ext>
            </a:extLst>
          </p:cNvPr>
          <p:cNvSpPr txBox="1"/>
          <p:nvPr/>
        </p:nvSpPr>
        <p:spPr>
          <a:xfrm>
            <a:off x="10695879" y="3220499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66,7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5C7B4729-F7BA-C105-FCE7-17761AA79EA9}"/>
              </a:ext>
            </a:extLst>
          </p:cNvPr>
          <p:cNvSpPr txBox="1"/>
          <p:nvPr/>
        </p:nvSpPr>
        <p:spPr>
          <a:xfrm>
            <a:off x="10735105" y="3599067"/>
            <a:ext cx="1359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ru-RU" sz="1800" b="0" u="none" strike="noStrike" dirty="0">
                <a:solidFill>
                  <a:srgbClr val="000000"/>
                </a:solidFill>
                <a:effectLst/>
                <a:latin typeface="+mn-lt"/>
              </a:rPr>
              <a:t>-117,4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561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70570A9-0415-D735-7047-9C49BD3C3C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8A8AA3D6-2E29-4CAC-693F-D2618E88B427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Услуги Центра компетенций 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77CDC62F-CFF1-5ADD-2438-F71C2B9D83B8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0991A98-87F6-3DC9-ECFD-BF54BFDC0CE7}"/>
              </a:ext>
            </a:extLst>
          </p:cNvPr>
          <p:cNvSpPr txBox="1"/>
          <p:nvPr/>
        </p:nvSpPr>
        <p:spPr>
          <a:xfrm>
            <a:off x="233336" y="797632"/>
            <a:ext cx="4916634" cy="2800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600" kern="1200" dirty="0">
                <a:effectLst/>
                <a:latin typeface="+mn-lt"/>
                <a:ea typeface="+mn-ea"/>
                <a:cs typeface="+mn-cs"/>
              </a:rPr>
              <a:t>1. </a:t>
            </a:r>
            <a:r>
              <a:rPr lang="ru-RU" sz="1600" b="1" kern="1200" dirty="0">
                <a:effectLst/>
                <a:latin typeface="+mn-lt"/>
                <a:ea typeface="+mn-ea"/>
                <a:cs typeface="+mn-cs"/>
              </a:rPr>
              <a:t>Проведение очных выездных семинаров и вебинаров:</a:t>
            </a:r>
          </a:p>
          <a:p>
            <a:pPr lvl="0" algn="just"/>
            <a:r>
              <a:rPr lang="ru-RU" sz="1600" dirty="0"/>
              <a:t>- технологии производства продукции сельского хозяйства </a:t>
            </a:r>
          </a:p>
          <a:p>
            <a:pPr lvl="0" algn="just"/>
            <a:r>
              <a:rPr lang="ru-RU" sz="1600" dirty="0"/>
              <a:t>- требования законодательства по земельным, природоохранным мероприятиям, семенного контроля др.</a:t>
            </a:r>
          </a:p>
          <a:p>
            <a:pPr lvl="0" algn="just"/>
            <a:r>
              <a:rPr lang="ru-RU" sz="1600" dirty="0"/>
              <a:t>- создание и развитие сельскохозяйственных потребительских кооперативов,</a:t>
            </a:r>
          </a:p>
          <a:p>
            <a:pPr lvl="0" algn="just"/>
            <a:r>
              <a:rPr lang="ru-RU" sz="1600" dirty="0"/>
              <a:t>- развитие сельского туризма,</a:t>
            </a:r>
          </a:p>
          <a:p>
            <a:pPr lvl="0" algn="just"/>
            <a:r>
              <a:rPr lang="ru-RU" sz="1600" dirty="0"/>
              <a:t>- кредитование товаропроизводителей в АПК.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65F9F7F-E9C8-A263-AFC9-4A8715D29E7B}"/>
              </a:ext>
            </a:extLst>
          </p:cNvPr>
          <p:cNvSpPr/>
          <p:nvPr/>
        </p:nvSpPr>
        <p:spPr>
          <a:xfrm>
            <a:off x="5546785" y="791319"/>
            <a:ext cx="6374921" cy="2800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2024 году запланировано: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Семинар по молочному скотоводству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из-за ЧС перенос на 2-е полугодие</a:t>
            </a:r>
          </a:p>
          <a:p>
            <a:pPr algn="just"/>
            <a:r>
              <a:rPr lang="ru-RU" sz="1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Деловая игра – «Поддержка государства потребительской кооперации. Как создать СПоК?» </a:t>
            </a:r>
            <a:r>
              <a:rPr lang="ru-RU" sz="1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согласованию с АМО района.</a:t>
            </a:r>
          </a:p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Вебинар по развитию сельского туризма на базе сельскохозяйственных предприятий. Состоится сегодня в 11-00. Ссылка на регистрацию направлена в районы. Минсельхоз России объявил конкурсный отбор проектов по сельскому туризму.  </a:t>
            </a:r>
            <a:endParaRPr lang="ru-RU" sz="14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ru-RU" sz="1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Вебинары по требованиям ветеринарного и земельного законодательства, использованию продукции животноводства и др.</a:t>
            </a:r>
          </a:p>
          <a:p>
            <a:pPr algn="just"/>
            <a:endParaRPr lang="ru-RU" sz="140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ru-RU" sz="1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начала года проведено 8 вебинаров.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22E4445-72E4-82A5-673A-964EEBEA32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650" y="3754887"/>
            <a:ext cx="11775056" cy="303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5629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6C128D-6387-484B-DA09-04AD31B9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BA51FD-4B85-CD37-4C1E-EFD76D4BD7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1159D36-0D5E-1BD9-9F72-01EB64BAC576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Услуги Центра компетенций 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AFD2398-5DC5-753C-8E2C-9BE26CA0ED60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C580A7B-FC92-2058-90D0-EDEBDCFC44C8}"/>
              </a:ext>
            </a:extLst>
          </p:cNvPr>
          <p:cNvSpPr txBox="1"/>
          <p:nvPr/>
        </p:nvSpPr>
        <p:spPr>
          <a:xfrm>
            <a:off x="233335" y="797631"/>
            <a:ext cx="5862665" cy="2893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400" dirty="0"/>
              <a:t>2. Консультирование по вопросам организации предпринимательской деятельности в сельском хозяйстве: </a:t>
            </a:r>
          </a:p>
          <a:p>
            <a:pPr lvl="0" algn="just"/>
            <a:r>
              <a:rPr lang="ru-RU" sz="1400" dirty="0"/>
              <a:t>- сельскохозяйственного производства, </a:t>
            </a:r>
          </a:p>
          <a:p>
            <a:pPr lvl="0" algn="just"/>
            <a:r>
              <a:rPr lang="ru-RU" sz="1400" dirty="0"/>
              <a:t>- налогообложения, </a:t>
            </a:r>
          </a:p>
          <a:p>
            <a:pPr lvl="0" algn="just"/>
            <a:r>
              <a:rPr lang="ru-RU" sz="1400" dirty="0"/>
              <a:t>- отчетности, </a:t>
            </a:r>
          </a:p>
          <a:p>
            <a:pPr lvl="0" algn="just"/>
            <a:r>
              <a:rPr lang="ru-RU" sz="1400" dirty="0"/>
              <a:t>- участия в государственных программах поддержки сельского хозяйства</a:t>
            </a:r>
          </a:p>
          <a:p>
            <a:pPr lvl="0" algn="just"/>
            <a:r>
              <a:rPr lang="ru-RU" sz="1400" dirty="0"/>
              <a:t>«Агростартап», «Семейная ферма», «Агротуризм», «Развитие МТБ СПоК», «Развитие МТБ перерабатывающих предприятий», «Развитие МТБ </a:t>
            </a: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для заготовки и (или) переработки пищевых лесных ресурсов и лекарственных растений»</a:t>
            </a:r>
          </a:p>
          <a:p>
            <a:pPr algn="just"/>
            <a:r>
              <a:rPr lang="ru-RU" sz="1400" dirty="0">
                <a:cs typeface="Times New Roman" panose="02020603050405020304" pitchFamily="18" charset="0"/>
              </a:rPr>
              <a:t>3. Подготовка и оформление документов для участия ИП, КФХ, СПоК, юрид. лиц в АПК в конкурсах на получение субсидий и грантов.</a:t>
            </a:r>
          </a:p>
          <a:p>
            <a:pPr algn="just"/>
            <a:r>
              <a:rPr lang="ru-RU" sz="1400" dirty="0">
                <a:cs typeface="Times New Roman" panose="02020603050405020304" pitchFamily="18" charset="0"/>
              </a:rPr>
              <a:t>4. Разработка бизнес-планов для кредитования и получения грантов</a:t>
            </a:r>
            <a:endParaRPr lang="ru-RU" sz="1400" b="1" kern="1200" dirty="0">
              <a:solidFill>
                <a:srgbClr val="5F3427"/>
              </a:solidFill>
              <a:effectLst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ED4F873-843F-F633-AB24-5B791CE08DE2}"/>
              </a:ext>
            </a:extLst>
          </p:cNvPr>
          <p:cNvSpPr/>
          <p:nvPr/>
        </p:nvSpPr>
        <p:spPr>
          <a:xfrm>
            <a:off x="6288144" y="791318"/>
            <a:ext cx="5607683" cy="21510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начинающих предпринимателей: </a:t>
            </a:r>
          </a:p>
          <a:p>
            <a:pPr indent="85725"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площадь пашни для производства картофеля, почему ЕСХН, а не УСН?</a:t>
            </a:r>
          </a:p>
          <a:p>
            <a:pPr indent="85725"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составление отчета по форме 1-КФХ, </a:t>
            </a:r>
          </a:p>
          <a:p>
            <a:pPr indent="85725"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когда зарегистрировать ИП, чтобы принять участие в отборе на грант «Агростартап»?</a:t>
            </a:r>
          </a:p>
          <a:p>
            <a:pPr indent="85725"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расчет баллов для участия в отборе на получение грантов, </a:t>
            </a:r>
          </a:p>
          <a:p>
            <a:pPr indent="85725"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расходы за счет средств гранта, </a:t>
            </a:r>
          </a:p>
          <a:p>
            <a:pPr indent="85725"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анализ возможности получения гранта, </a:t>
            </a:r>
          </a:p>
          <a:p>
            <a:pPr indent="85725"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выполнение обязательств по полученному гранту.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F2A2AA7-6E88-F567-3C95-5C7F026DF271}"/>
              </a:ext>
            </a:extLst>
          </p:cNvPr>
          <p:cNvSpPr/>
          <p:nvPr/>
        </p:nvSpPr>
        <p:spPr>
          <a:xfrm>
            <a:off x="6315964" y="3053753"/>
            <a:ext cx="5607683" cy="10351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Перечень услуг для заявителей на грант</a:t>
            </a:r>
          </a:p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Консультация, анализ предоставленных документов, сопоставление сведений, снятие копий, составление плана расходов, плана развития (бизнес-плана) и др.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E5FB542-97B2-D6A7-4ADB-D4DF2DF52D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335" y="3808404"/>
            <a:ext cx="4507015" cy="300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7865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73ACE2-AF1C-5122-123F-B505E88B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4DCA6D4-E3B5-11F3-3D98-E26860CA1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218" y="2654162"/>
            <a:ext cx="6220149" cy="41467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64B9CBD-84E5-AED6-2603-6F5DA8CDAB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86" y="2655940"/>
            <a:ext cx="5865041" cy="41467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FD674D-6A54-AE9C-5C7A-09AE628977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FB2DD3FC-3E0C-E7C4-A645-81435481B80B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Услуги Центра компетенций 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F1986F03-69E7-776D-7B3B-F456AC2DD8B2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80CEE6D-C481-2E1A-AA1A-44D07DE44FBD}"/>
              </a:ext>
            </a:extLst>
          </p:cNvPr>
          <p:cNvSpPr txBox="1"/>
          <p:nvPr/>
        </p:nvSpPr>
        <p:spPr>
          <a:xfrm>
            <a:off x="276594" y="900574"/>
            <a:ext cx="5670522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400" dirty="0"/>
              <a:t>5. Подготовка отчетов об эффективности и результативности реализации проектов получателями грантов: Агростартап, развитие семейной фермы, строительство и комплектация откормочных площадок, Агротуризм, материально-техническое развитие кооперативов, перерабатывающих предприятий и др.</a:t>
            </a:r>
          </a:p>
          <a:p>
            <a:pPr lvl="0" algn="just"/>
            <a:endParaRPr lang="ru-RU" sz="1400" b="1" kern="1200" dirty="0">
              <a:solidFill>
                <a:srgbClr val="5F3427"/>
              </a:solidFill>
              <a:effectLst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D5C219A-6334-D931-4E77-BB596269AF17}"/>
              </a:ext>
            </a:extLst>
          </p:cNvPr>
          <p:cNvSpPr/>
          <p:nvPr/>
        </p:nvSpPr>
        <p:spPr>
          <a:xfrm>
            <a:off x="6184706" y="900574"/>
            <a:ext cx="5607683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получателей гранта «Агростартап» : </a:t>
            </a:r>
          </a:p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Отчет об эффективности реализации плана развития фермерского хозяйства, отчета о расходах и отчета о результативности.</a:t>
            </a:r>
          </a:p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Отчеты выполняются в табличной форме (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excel)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направляются Главе. После согласования Главой – в управление сельского хозяйства.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FA3C19-E32E-DBEB-D7D4-75C88ED9758C}"/>
              </a:ext>
            </a:extLst>
          </p:cNvPr>
          <p:cNvSpPr txBox="1"/>
          <p:nvPr/>
        </p:nvSpPr>
        <p:spPr>
          <a:xfrm>
            <a:off x="78486" y="2655940"/>
            <a:ext cx="11713903" cy="925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95250" algn="ctr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Основная доля консультаций Центра компетенций  - консультации по оказанию государственной поддержки Министерством сельского хозяйства Иркутской области, в т.ч. оформление документов и составление планов развития для участия в получении грантов и субсидий, формирование отчетности.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735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98A2984-49ED-D9E8-002D-D32607037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9865339-62D6-2060-7A14-1FF15AD7D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748513" y="217448"/>
            <a:ext cx="1043876" cy="45683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8FB24EE4-972A-B74F-7A2F-699943498CAB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Изменения в Государственной программе развития сельского хозяйства Российской Федерации (редакция от 22.12.2023 № 2249)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4106A3D3-CF41-233F-3C68-88B9BCB20AB5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0D69881-4799-F3D0-2EE0-365FC67B9429}"/>
              </a:ext>
            </a:extLst>
          </p:cNvPr>
          <p:cNvSpPr txBox="1"/>
          <p:nvPr/>
        </p:nvSpPr>
        <p:spPr>
          <a:xfrm>
            <a:off x="3620864" y="674286"/>
            <a:ext cx="8418318" cy="31649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342900" algn="just">
              <a:spcBef>
                <a:spcPts val="1000"/>
              </a:spcBef>
            </a:pPr>
            <a:r>
              <a:rPr lang="ru-RU" sz="1400" b="1" dirty="0">
                <a:effectLst/>
                <a:ea typeface="Times New Roman" panose="02020603050405020304" pitchFamily="18" charset="0"/>
              </a:rPr>
              <a:t>ГРАНТ «АГРОСТАРТАП»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не более 90 процентов затрат:</a:t>
            </a:r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а) по разведению КРС мясного или молочного направлений продуктивности - в размере не превышающем </a:t>
            </a:r>
            <a:r>
              <a:rPr lang="ru-RU" sz="12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7 млн. рублей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;</a:t>
            </a:r>
            <a:endParaRPr lang="en-US" sz="1200" dirty="0">
              <a:effectLst/>
              <a:ea typeface="Times New Roman" panose="02020603050405020304" pitchFamily="18" charset="0"/>
            </a:endParaRPr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б) по разведению КРС мясного или молочного направлений продуктивности, в случае если предусмотрено использование части гранта на цели формирования неделимого фонда СПоК, членом которого является грантополучатель, - в размере, не более 8 млн. </a:t>
            </a:r>
            <a:r>
              <a:rPr lang="ru-RU" sz="1200" dirty="0">
                <a:ea typeface="Times New Roman" panose="02020603050405020304" pitchFamily="18" charset="0"/>
              </a:rPr>
              <a:t>р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ублей.</a:t>
            </a:r>
            <a:r>
              <a:rPr lang="en-US" sz="1200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Ч</a:t>
            </a:r>
            <a:r>
              <a:rPr lang="ru-RU" sz="1200" dirty="0"/>
              <a:t>асть гранта "</a:t>
            </a:r>
            <a:r>
              <a:rPr lang="ru-RU" sz="1200" dirty="0" err="1"/>
              <a:t>Агростартап</a:t>
            </a:r>
            <a:r>
              <a:rPr lang="ru-RU" sz="1200" dirty="0"/>
              <a:t>", направляемая на формирование неделимого фонда сельскохозяйственного потребительского кооператива, не может быть менее 25 процентов и более 50 процентов общего размера гранта "</a:t>
            </a:r>
            <a:r>
              <a:rPr lang="ru-RU" sz="1200" dirty="0" err="1"/>
              <a:t>Агростартап</a:t>
            </a:r>
            <a:r>
              <a:rPr lang="ru-RU" sz="1200" dirty="0"/>
              <a:t>"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;</a:t>
            </a:r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в) по иным направлениям проекта создания и (или) развития хозяйства - в размере, </a:t>
            </a:r>
            <a:r>
              <a:rPr lang="ru-RU" sz="12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не более 5 млн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. рублей;</a:t>
            </a:r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г) по иным направлениям проекта создания и (или) развития хозяйства, в случае если предусмотрено использование части гранта на цели формирования НФ СПоК, членом которого является грантополучатель, - в размере, не более 6 млн. рублей.</a:t>
            </a:r>
          </a:p>
          <a:p>
            <a:pPr indent="342900" algn="just">
              <a:spcBef>
                <a:spcPts val="1000"/>
              </a:spcBef>
            </a:pPr>
            <a:r>
              <a:rPr lang="ru-RU" sz="1200" dirty="0"/>
              <a:t>размер гранта не может быть менее </a:t>
            </a:r>
            <a:r>
              <a:rPr lang="ru-RU" sz="1200" b="1" dirty="0">
                <a:solidFill>
                  <a:srgbClr val="C00000"/>
                </a:solidFill>
              </a:rPr>
              <a:t>1,5 млн. рублей</a:t>
            </a:r>
            <a:r>
              <a:rPr lang="ru-RU" sz="1200" dirty="0"/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581A992-3C7D-F5AA-0BE7-2A915E29D928}"/>
              </a:ext>
            </a:extLst>
          </p:cNvPr>
          <p:cNvSpPr/>
          <p:nvPr/>
        </p:nvSpPr>
        <p:spPr>
          <a:xfrm>
            <a:off x="149525" y="735637"/>
            <a:ext cx="3114136" cy="29388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настоящее время разрабатываются положения о предоставлении государственной поддержки, в том числе грантов, приведение в соответствие региональных положений с федеральными правилами!!!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7868A4D-FAEC-C417-82DE-252AF376B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4008" y="3927752"/>
            <a:ext cx="3855530" cy="28916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3D4CACE-58DB-0965-4C82-60B2CEDCDD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5905" y="3889153"/>
            <a:ext cx="4456563" cy="29688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56BD311-8BF4-9FB6-0C60-1387EE521C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16" y="4309492"/>
            <a:ext cx="3584248" cy="238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024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EA8331B-A6B9-0703-0BF7-94133E1BD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41B5007-07A7-6F97-D30B-CA528C194F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589FBA07-6818-4240-B7F8-4CA1FF29649F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Изменения в Государственной программе развития сельского хозяйства Российской Федерации (редакция от 22.12.2023 № 2249)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E92167B0-5660-4715-C45D-318D0E18D69C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44751F0-3E90-EF90-E6D7-8DCB955B1A83}"/>
              </a:ext>
            </a:extLst>
          </p:cNvPr>
          <p:cNvSpPr/>
          <p:nvPr/>
        </p:nvSpPr>
        <p:spPr>
          <a:xfrm>
            <a:off x="296017" y="1353498"/>
            <a:ext cx="5504738" cy="2691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ГРАНТ НА РАЗВИТИЕ </a:t>
            </a:r>
            <a:r>
              <a:rPr lang="ru-RU" sz="1200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СЕМЕЙНОЙ ФЕРМЫ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для финансового обеспечения затрат в целях реализации </a:t>
            </a:r>
            <a:r>
              <a:rPr lang="ru-RU" sz="1200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проекта грантополучателя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и трудоустройства на постоянную работу новых работников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размере,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30 млн. рублей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</a:p>
          <a:p>
            <a:pPr indent="342900" algn="just"/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60 %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стоимости проекта грантополучателя. 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Размер гранта не может быть менее 5 млн. рублей.</a:t>
            </a:r>
          </a:p>
          <a:p>
            <a:pPr indent="342900" algn="just"/>
            <a:r>
              <a:rPr lang="ru-RU" sz="1200" u="sng" dirty="0">
                <a:solidFill>
                  <a:schemeClr val="tx1"/>
                </a:solidFill>
                <a:ea typeface="Times New Roman" panose="02020603050405020304" pitchFamily="18" charset="0"/>
              </a:rPr>
              <a:t> проект грантополучателя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- бизнес-план, включающий направления расходов и условия использования грантов, а также плановые показатели деятельности, обязательства;</a:t>
            </a:r>
          </a:p>
          <a:p>
            <a:pPr indent="342900" algn="just"/>
            <a:r>
              <a:rPr lang="ru-RU" sz="1200" u="sng" dirty="0">
                <a:solidFill>
                  <a:schemeClr val="tx1"/>
                </a:solidFill>
                <a:ea typeface="Times New Roman" panose="02020603050405020304" pitchFamily="18" charset="0"/>
              </a:rPr>
              <a:t>«семейная ферма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» - КФХ, число членов которого составляет 2 (включая главу) и более членов семьи, или индивидуальный предприниматель, являющийся главой КФХ, в состав членов которого входят 2 и более членов, зарегистрированные гражданином РФ на сельской территории, осуществляющие деятельность более 12 месяцев с даты регистрации на сельской территории;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65257C9-B3FD-948D-58B9-8EEEA550900B}"/>
              </a:ext>
            </a:extLst>
          </p:cNvPr>
          <p:cNvSpPr/>
          <p:nvPr/>
        </p:nvSpPr>
        <p:spPr>
          <a:xfrm>
            <a:off x="282652" y="4115911"/>
            <a:ext cx="5504738" cy="26126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just"/>
            <a:r>
              <a:rPr lang="ru-RU" sz="1200" b="1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Средства гранта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направляются на: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приобретение земельных участков из земель сельхозназначения в муниципальной собственности;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разработку проектной документации строительства, реконструкции или модернизации объектов для производства, хранения и переработки сельскохозяйственной продукции;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приобретение, строительство, реконструкция, капитальный ремонт или модернизация объектов, в т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.ч. приобретение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модульных объектов, для производства, хранения и переработки сельхозпродукции;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комплектацию объектов оборудованием и его монтаж, включая автономные источники электро- и газоснабжения;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погашение </a:t>
            </a:r>
            <a:r>
              <a:rPr lang="ru-RU" sz="1200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более 20 процентов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привлекаемого на реализацию проекта грантополучателя льготного инвестиционного кредита;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уплату расходов, связанных с доставкой имущества;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ADE3C3D-46B3-C0CA-EF47-A4176FD563E2}"/>
              </a:ext>
            </a:extLst>
          </p:cNvPr>
          <p:cNvSpPr txBox="1"/>
          <p:nvPr/>
        </p:nvSpPr>
        <p:spPr>
          <a:xfrm>
            <a:off x="5974229" y="3578175"/>
            <a:ext cx="6014520" cy="30623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СУБСИДИИ на возмещение (обеспечение) </a:t>
            </a:r>
            <a:r>
              <a:rPr lang="ru-RU" sz="12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до 60 процентов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затрат семейной фермы, но </a:t>
            </a:r>
            <a:r>
              <a:rPr lang="ru-RU" sz="12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не более 20 млн. рублей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на одну семейную ферму, связанных с приобретением:</a:t>
            </a:r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оборудования для комплектации объектов, предназначенных для производства, хранения и переработки сельскохозяйственной продукции, включая автономные источники электро- и газоснабжения, обустройство автономных источников водоснабжения, сельскохозяйственной техники и специализированного транспорта для комплектации объектов по производству и переработке сельскохозяйственной продукции семейных ферм. </a:t>
            </a:r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сельскохозяйственных животных (за исключением свиней) и птицы, рыбопосадочного материала;</a:t>
            </a:r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снегоходных средств, в случае если семейная ферма осуществляет деятельность по развитию оленеводства, мараловодства и (или) мясного табунного коневодства в районах Крайнего Севера и приравненных к ним местностях;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04902A2-2C68-F3B9-F9D4-8E96E0E8293B}"/>
              </a:ext>
            </a:extLst>
          </p:cNvPr>
          <p:cNvSpPr/>
          <p:nvPr/>
        </p:nvSpPr>
        <p:spPr>
          <a:xfrm>
            <a:off x="6173774" y="886364"/>
            <a:ext cx="4238309" cy="46713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Поддержка СЕМЕЙНОЙ ФЕРМЫ</a:t>
            </a:r>
            <a:endParaRPr lang="ru-RU" dirty="0"/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39B8B4DB-BB25-80F7-12A4-DB669CC95167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7196805" y="1356063"/>
            <a:ext cx="471326" cy="410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xmlns="" id="{84457949-DC3B-1AC4-7D6B-722546B53799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8873705" y="1360432"/>
            <a:ext cx="1409414" cy="429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F966E0D2-9683-5F77-099E-FE496892540E}"/>
              </a:ext>
            </a:extLst>
          </p:cNvPr>
          <p:cNvSpPr/>
          <p:nvPr/>
        </p:nvSpPr>
        <p:spPr>
          <a:xfrm>
            <a:off x="5974229" y="1766123"/>
            <a:ext cx="2445151" cy="17226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Грант</a:t>
            </a:r>
          </a:p>
          <a:p>
            <a:pPr algn="ctr"/>
            <a:r>
              <a:rPr lang="ru-RU" sz="1200" b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Создание, реконструкция, капитальный ремонт или модернизация объекта</a:t>
            </a:r>
          </a:p>
          <a:p>
            <a:pPr algn="ctr"/>
            <a:endParaRPr lang="ru-RU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CEBD64C1-5C10-E536-F2E2-440060D52F1F}"/>
              </a:ext>
            </a:extLst>
          </p:cNvPr>
          <p:cNvSpPr/>
          <p:nvPr/>
        </p:nvSpPr>
        <p:spPr>
          <a:xfrm>
            <a:off x="9060543" y="1790412"/>
            <a:ext cx="2445151" cy="154801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Субсидии</a:t>
            </a:r>
          </a:p>
          <a:p>
            <a:pPr algn="ctr"/>
            <a:r>
              <a:rPr lang="ru-RU" sz="1200" dirty="0"/>
              <a:t>На приобретение оборудования, техники, спецавтотранспорта сельскохозяйственных животных  </a:t>
            </a:r>
          </a:p>
        </p:txBody>
      </p:sp>
    </p:spTree>
    <p:extLst>
      <p:ext uri="{BB962C8B-B14F-4D97-AF65-F5344CB8AC3E}">
        <p14:creationId xmlns:p14="http://schemas.microsoft.com/office/powerpoint/2010/main" xmlns="" val="3537889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C8D4E1-0B96-0FF7-438F-0E03A047E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8CA7595-AC81-30AA-377A-2274B5BB8F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E50943E-451E-1E7A-8201-1D32BDD0DBCF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Изменения в Государственной программе развития сельского хозяйства Российской Федерации (редакция от 22.12.2023 № 2249)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D09AF997-6447-8A9E-F1BE-C991CC750088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9AF879B-0112-ED07-E246-974B03DEA701}"/>
              </a:ext>
            </a:extLst>
          </p:cNvPr>
          <p:cNvSpPr txBox="1"/>
          <p:nvPr/>
        </p:nvSpPr>
        <p:spPr>
          <a:xfrm>
            <a:off x="6239589" y="2013227"/>
            <a:ext cx="5820598" cy="14157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180975" algn="just"/>
            <a:r>
              <a:rPr lang="ru-RU" sz="1400" dirty="0">
                <a:effectLst/>
                <a:ea typeface="Times New Roman" panose="02020603050405020304" pitchFamily="18" charset="0"/>
              </a:rPr>
              <a:t>ГРАНТ </a:t>
            </a:r>
            <a:r>
              <a:rPr lang="ru-RU" sz="1400" dirty="0">
                <a:ea typeface="Times New Roman" panose="02020603050405020304" pitchFamily="18" charset="0"/>
              </a:rPr>
              <a:t>СПоК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для финансового обеспечения затрат на приобретение имущества и его внесение в НФ кооператива в целях реализации проекта грантополучателя и трудоустройства на постоянную работу новых работников (не менее 1 нового работника на каждые 10 млн. рублей гранта).</a:t>
            </a:r>
            <a:endParaRPr lang="ru-RU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Грант</a:t>
            </a:r>
            <a:r>
              <a:rPr lang="ru-RU" sz="1200" dirty="0">
                <a:ea typeface="Times New Roman" panose="02020603050405020304" pitchFamily="18" charset="0"/>
              </a:rPr>
              <a:t> СПоК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размере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70 млн. рублей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60 %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стоимости проекта грантополучателя. </a:t>
            </a:r>
          </a:p>
          <a:p>
            <a:pPr indent="180975" algn="just"/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Размер гранта не может быть менее 5 млн. рублей.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72D332B-1D07-06F3-1121-345E08E01C06}"/>
              </a:ext>
            </a:extLst>
          </p:cNvPr>
          <p:cNvSpPr txBox="1"/>
          <p:nvPr/>
        </p:nvSpPr>
        <p:spPr>
          <a:xfrm>
            <a:off x="399611" y="791318"/>
            <a:ext cx="4939280" cy="52322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400" b="1" dirty="0">
                <a:effectLst/>
                <a:ea typeface="Times New Roman" panose="02020603050405020304" pitchFamily="18" charset="0"/>
              </a:rPr>
              <a:t>Поддержка сельскохозяйственных потребительских кооперативов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EE745DE-B132-8B89-922A-84A0F91B8476}"/>
              </a:ext>
            </a:extLst>
          </p:cNvPr>
          <p:cNvSpPr txBox="1"/>
          <p:nvPr/>
        </p:nvSpPr>
        <p:spPr>
          <a:xfrm>
            <a:off x="6268436" y="764476"/>
            <a:ext cx="5515258" cy="1015664"/>
          </a:xfrm>
          <a:prstGeom prst="rect">
            <a:avLst/>
          </a:prstGeom>
          <a:solidFill>
            <a:srgbClr val="DEEBF7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342900" algn="just">
              <a:spcBef>
                <a:spcPts val="1000"/>
              </a:spcBef>
            </a:pPr>
            <a:r>
              <a:rPr lang="ru-RU" sz="1000" dirty="0">
                <a:ea typeface="Times New Roman" panose="02020603050405020304" pitchFamily="18" charset="0"/>
              </a:rPr>
              <a:t>СПоК </a:t>
            </a:r>
            <a:r>
              <a:rPr lang="ru-RU" sz="1000" dirty="0">
                <a:effectLst/>
                <a:ea typeface="Times New Roman" panose="02020603050405020304" pitchFamily="18" charset="0"/>
              </a:rPr>
              <a:t>- </a:t>
            </a:r>
            <a:r>
              <a:rPr lang="ru-RU" sz="1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СПоК, </a:t>
            </a:r>
            <a:r>
              <a:rPr lang="ru-RU" sz="1000" dirty="0">
                <a:effectLst/>
                <a:ea typeface="Times New Roman" panose="02020603050405020304" pitchFamily="18" charset="0"/>
              </a:rPr>
              <a:t>созданный и осуществляющий деятельность в соответствии с 193- ФЗ, 70 % выручки которого формируется за счет осуществления видов деятельности по заготовке, хранению, переработке и сбыту сельхозпродукции, действ. не менее 12 мес. со дня их регистрации, зарегистрированные на сельской территории, объединяющие не менее 10 сельскохозяйственных товаропроизводителей на правах членов кооперативов (кроме ассоциированного членства);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103578E-4159-B864-82AE-E7CBFE6A0A6D}"/>
              </a:ext>
            </a:extLst>
          </p:cNvPr>
          <p:cNvSpPr txBox="1"/>
          <p:nvPr/>
        </p:nvSpPr>
        <p:spPr>
          <a:xfrm>
            <a:off x="6096000" y="3807658"/>
            <a:ext cx="5911059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Средства гранта направляются:</a:t>
            </a:r>
          </a:p>
          <a:p>
            <a:pPr indent="342900" algn="just"/>
            <a:r>
              <a:rPr lang="ru-RU" sz="1200" dirty="0">
                <a:effectLst/>
                <a:ea typeface="Times New Roman" panose="02020603050405020304" pitchFamily="18" charset="0"/>
              </a:rPr>
              <a:t>приобретение, строительство, капремонт, реконструкция или модернизация объектов, в т.ч. приобретение модульных объектов, по заготовке, хранению, подработке, переработке, сортировке, убою, первичной переработке, подготовке к реализации и реализации сельхозпродукции, пищевых лесных ресурсов и продуктов переработки указанной продукции и пищевых лесных ресурсов;</a:t>
            </a:r>
          </a:p>
          <a:p>
            <a:pPr indent="342900" algn="just"/>
            <a:r>
              <a:rPr lang="ru-RU" sz="1200" dirty="0">
                <a:effectLst/>
                <a:ea typeface="Times New Roman" panose="02020603050405020304" pitchFamily="18" charset="0"/>
              </a:rPr>
              <a:t>приобретение и монтаж оборудования для объектов, предназначенных для заготовки, хранения, подработки, переработки, сортировки, убоя, первичной переработки, охлаждения, подготовки к реализации, погрузки, разгрузки сельхозпродукции, транспортировки и реализации пищевых лесных ресурсов и продуктов переработки указанной продукции и пищевых лесных ресурсов;</a:t>
            </a:r>
          </a:p>
          <a:p>
            <a:pPr indent="342900" algn="just"/>
            <a:r>
              <a:rPr lang="ru-RU" sz="1200" dirty="0">
                <a:effectLst/>
                <a:ea typeface="Times New Roman" panose="02020603050405020304" pitchFamily="18" charset="0"/>
              </a:rPr>
              <a:t>доставка оборудования;</a:t>
            </a:r>
          </a:p>
          <a:p>
            <a:pPr indent="342900" algn="just"/>
            <a:r>
              <a:rPr lang="ru-RU" sz="1200" dirty="0">
                <a:effectLst/>
                <a:ea typeface="Times New Roman" panose="02020603050405020304" pitchFamily="18" charset="0"/>
              </a:rPr>
              <a:t>погашение не более 20 процентов привлекаемого на реализацию проекта грантополучателя льготного инвестиционного кредита.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17380783-1B53-EEFD-B678-094112F578E9}"/>
              </a:ext>
            </a:extLst>
          </p:cNvPr>
          <p:cNvSpPr/>
          <p:nvPr/>
        </p:nvSpPr>
        <p:spPr>
          <a:xfrm>
            <a:off x="282652" y="1734968"/>
            <a:ext cx="2345524" cy="157717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ГРАНТ СПоК</a:t>
            </a:r>
          </a:p>
          <a:p>
            <a:pPr algn="ctr"/>
            <a:r>
              <a:rPr lang="ru-RU" sz="1200" dirty="0">
                <a:ln w="0"/>
                <a:solidFill>
                  <a:schemeClr val="tx1"/>
                </a:solidFill>
              </a:rPr>
              <a:t>Создание, реконструкция, капитальный ремонт или модернизация объекта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A2E09823-E6BF-CD15-1157-99761900AA11}"/>
              </a:ext>
            </a:extLst>
          </p:cNvPr>
          <p:cNvSpPr/>
          <p:nvPr/>
        </p:nvSpPr>
        <p:spPr>
          <a:xfrm>
            <a:off x="3033031" y="1734968"/>
            <a:ext cx="2345525" cy="1630853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effectLst/>
                <a:ea typeface="Times New Roman" panose="02020603050405020304" pitchFamily="18" charset="0"/>
              </a:rPr>
              <a:t>СУБСИДИИ СПоК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На приобретение оборудования, техники, спецавтотранспорта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8A12FBA-AB99-C522-7A3B-03A31D06BE77}"/>
              </a:ext>
            </a:extLst>
          </p:cNvPr>
          <p:cNvSpPr txBox="1"/>
          <p:nvPr/>
        </p:nvSpPr>
        <p:spPr>
          <a:xfrm>
            <a:off x="275402" y="3639068"/>
            <a:ext cx="551525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180975" algn="just"/>
            <a:r>
              <a:rPr lang="ru-RU" sz="1200" dirty="0"/>
              <a:t>Проект грантополучателя - бизнес-план, включающий направления расходов и условия использования грантов, а также плановые показатели деятельности, обязательства.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6A22EB0-BECF-3D36-620C-4F3E8B4AE4DE}"/>
              </a:ext>
            </a:extLst>
          </p:cNvPr>
          <p:cNvSpPr/>
          <p:nvPr/>
        </p:nvSpPr>
        <p:spPr>
          <a:xfrm>
            <a:off x="275402" y="4461515"/>
            <a:ext cx="5820598" cy="20237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СУБСИДИИ СПоК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) на приобретение и последующее внесение в НФ сельхозтехники, спецавтотранспорта, оборудования - в размере,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</a:rPr>
              <a:t>не более 60 % затрат, но не более 10 млн. рублей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. из расчета на один СПоК. Срок эксплуатации таких техники, транспорта, оборудования и объектов в году получения средств не должен превышать 3 года с года их производства. 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в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) на приобретение КРС в целях замены больного лейкозом КРС, принадлежащего членам СПоК, - в размере, не более 50 % затрат, но не более 10 млн. рублей на 1 кооператив. Стоимость КРС, передаваемого в собственность одного члена – более 30 % общей стоимости приобретаемого поголовья.</a:t>
            </a:r>
          </a:p>
        </p:txBody>
      </p:sp>
    </p:spTree>
    <p:extLst>
      <p:ext uri="{BB962C8B-B14F-4D97-AF65-F5344CB8AC3E}">
        <p14:creationId xmlns:p14="http://schemas.microsoft.com/office/powerpoint/2010/main" xmlns="" val="3404279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479FA9B-5D0C-D674-2E21-956A7BE47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33218C-B490-C865-EAB1-718D9EA841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852513" y="115913"/>
            <a:ext cx="1056835" cy="46250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4518BDFC-2082-A1FE-F0CB-F11BFB960887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Изменения в Государственной программе развития сельского хозяйства Российской Федерации (редакция от 22.12.2023 № 2249)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82571838-99DC-F41C-65A6-428488500EFB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A0C33A3-D661-79A8-AD96-67BB1EDA26D1}"/>
              </a:ext>
            </a:extLst>
          </p:cNvPr>
          <p:cNvSpPr txBox="1"/>
          <p:nvPr/>
        </p:nvSpPr>
        <p:spPr>
          <a:xfrm>
            <a:off x="399611" y="791318"/>
            <a:ext cx="4939280" cy="52322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400" b="1" dirty="0">
                <a:effectLst/>
                <a:ea typeface="Times New Roman" panose="02020603050405020304" pitchFamily="18" charset="0"/>
              </a:rPr>
              <a:t>Поддержка сельскохозяйственных потребительских кооперативов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39D633E-0BDD-5CF1-34EF-813A6BA7387C}"/>
              </a:ext>
            </a:extLst>
          </p:cNvPr>
          <p:cNvSpPr txBox="1"/>
          <p:nvPr/>
        </p:nvSpPr>
        <p:spPr>
          <a:xfrm>
            <a:off x="6186461" y="791318"/>
            <a:ext cx="5820598" cy="3477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1000" kern="100" dirty="0">
                <a:effectLst/>
                <a:ea typeface="Times New Roman" panose="02020603050405020304" pitchFamily="18" charset="0"/>
              </a:rPr>
              <a:t>Приложение N 3</a:t>
            </a:r>
          </a:p>
          <a:p>
            <a:pPr algn="r"/>
            <a:r>
              <a:rPr lang="ru-RU" sz="1000" kern="100" dirty="0">
                <a:effectLst/>
                <a:ea typeface="Times New Roman" panose="02020603050405020304" pitchFamily="18" charset="0"/>
              </a:rPr>
              <a:t>к приказу Минсельхоза России</a:t>
            </a:r>
          </a:p>
          <a:p>
            <a:pPr algn="r"/>
            <a:r>
              <a:rPr lang="ru-RU" sz="1000" kern="100" dirty="0">
                <a:effectLst/>
                <a:ea typeface="Times New Roman" panose="02020603050405020304" pitchFamily="18" charset="0"/>
              </a:rPr>
              <a:t>от 14 сентября 2023 г. N 730</a:t>
            </a:r>
          </a:p>
          <a:p>
            <a:pPr algn="ctr"/>
            <a:r>
              <a:rPr lang="ru-RU" sz="1000" kern="100" dirty="0">
                <a:effectLst/>
                <a:ea typeface="Times New Roman" panose="02020603050405020304" pitchFamily="18" charset="0"/>
              </a:rPr>
              <a:t> </a:t>
            </a:r>
            <a:r>
              <a:rPr lang="ru-RU" sz="1000" b="1" kern="100" dirty="0">
                <a:effectLst/>
                <a:ea typeface="Times New Roman" panose="02020603050405020304" pitchFamily="18" charset="0"/>
              </a:rPr>
              <a:t>ПЕРЕЧЕНЬ</a:t>
            </a:r>
          </a:p>
          <a:p>
            <a:pPr algn="ctr"/>
            <a:r>
              <a:rPr lang="ru-RU" sz="1000" b="1" kern="100" dirty="0">
                <a:effectLst/>
                <a:ea typeface="Times New Roman" panose="02020603050405020304" pitchFamily="18" charset="0"/>
              </a:rPr>
              <a:t>ИМУЩЕСТВА, ПРИОБРЕТАЕМОГО СЕЛЬСКОХОЗЯЙСТВЕННЫМ</a:t>
            </a:r>
          </a:p>
          <a:p>
            <a:pPr algn="ctr"/>
            <a:r>
              <a:rPr lang="ru-RU" sz="1000" b="1" kern="100" dirty="0">
                <a:effectLst/>
                <a:ea typeface="Times New Roman" panose="02020603050405020304" pitchFamily="18" charset="0"/>
              </a:rPr>
              <a:t>ПОТРЕБИТЕЛЬСКИМ КООПЕРАТИВОМ В ЦЕЛЯХ ПОСЛЕДУЮЩЕЙ ПЕРЕДАЧИ</a:t>
            </a:r>
          </a:p>
          <a:p>
            <a:pPr algn="ctr"/>
            <a:r>
              <a:rPr lang="ru-RU" sz="1000" b="1" kern="100" dirty="0">
                <a:effectLst/>
                <a:ea typeface="Times New Roman" panose="02020603050405020304" pitchFamily="18" charset="0"/>
              </a:rPr>
              <a:t>(РЕАЛИЗАЦИИ) ПРИОБРЕТЕННОГО ИМУЩЕСТВА В СОБСТВЕННОСТЬ ЧЛЕНОВ</a:t>
            </a:r>
          </a:p>
          <a:p>
            <a:pPr algn="ctr"/>
            <a:r>
              <a:rPr lang="ru-RU" sz="1000" b="1" kern="100" dirty="0">
                <a:effectLst/>
                <a:ea typeface="Times New Roman" panose="02020603050405020304" pitchFamily="18" charset="0"/>
              </a:rPr>
              <a:t>(КРОМЕ АССОЦИИРОВАННЫХ ЧЛЕНОВ) СЕЛЬСКОХОЗЯЙСТВЕННОГО</a:t>
            </a:r>
          </a:p>
          <a:p>
            <a:pPr algn="ctr"/>
            <a:r>
              <a:rPr lang="ru-RU" sz="1000" b="1" kern="100" dirty="0">
                <a:effectLst/>
                <a:ea typeface="Times New Roman" panose="02020603050405020304" pitchFamily="18" charset="0"/>
              </a:rPr>
              <a:t>ПОТРЕБИТЕЛЬСКОГО КООПЕРАТИВА</a:t>
            </a:r>
          </a:p>
          <a:p>
            <a:pPr algn="just"/>
            <a:r>
              <a:rPr lang="ru-RU" sz="1000" kern="100" dirty="0">
                <a:effectLst/>
                <a:ea typeface="Times New Roman" panose="02020603050405020304" pitchFamily="18" charset="0"/>
              </a:rPr>
              <a:t> </a:t>
            </a:r>
          </a:p>
          <a:p>
            <a:pPr indent="342900" algn="just"/>
            <a:r>
              <a:rPr lang="ru-RU" sz="1000" kern="100" dirty="0">
                <a:effectLst/>
                <a:ea typeface="Times New Roman" panose="02020603050405020304" pitchFamily="18" charset="0"/>
              </a:rPr>
              <a:t>1. Сельскохозяйственные животные (кроме свиней) и птица.</a:t>
            </a:r>
          </a:p>
          <a:p>
            <a:pPr indent="342900" algn="just"/>
            <a:r>
              <a:rPr lang="ru-RU" sz="1000" kern="100" dirty="0">
                <a:effectLst/>
                <a:ea typeface="Times New Roman" panose="02020603050405020304" pitchFamily="18" charset="0"/>
              </a:rPr>
              <a:t>2. Рыбопосадочный материал.</a:t>
            </a:r>
          </a:p>
          <a:p>
            <a:pPr indent="342900" algn="just"/>
            <a:r>
              <a:rPr lang="ru-RU" sz="1000" kern="100" dirty="0">
                <a:effectLst/>
                <a:ea typeface="Times New Roman" panose="02020603050405020304" pitchFamily="18" charset="0"/>
              </a:rPr>
              <a:t>3. Специализированный инвентарь, материалы и оборудование, средства автоматизации, предназначенные и используемые для производства сельскохозяйственной продукции (кроме свиноводческой продукции), включая поливные (оросительные) системы, дождевальные системы и оборудование для полива сельскохозяйственных культур.</a:t>
            </a:r>
          </a:p>
          <a:p>
            <a:pPr indent="342900" algn="just"/>
            <a:r>
              <a:rPr lang="ru-RU" sz="1000" kern="100" dirty="0">
                <a:effectLst/>
                <a:ea typeface="Times New Roman" panose="02020603050405020304" pitchFamily="18" charset="0"/>
              </a:rPr>
              <a:t>4. Средства автоматизации, оборудование и материалы, включая конструкции, предназначенные для возведения мини-теплиц площадью до 1 га.</a:t>
            </a:r>
          </a:p>
          <a:p>
            <a:pPr indent="342900" algn="just"/>
            <a:r>
              <a:rPr lang="ru-RU" sz="1000" kern="100" dirty="0">
                <a:effectLst/>
                <a:ea typeface="Times New Roman" panose="02020603050405020304" pitchFamily="18" charset="0"/>
              </a:rPr>
              <a:t>5. Посадочный материал для закладки многолетних насаждений, в том числе виноградных и земляники.</a:t>
            </a:r>
          </a:p>
          <a:p>
            <a:pPr indent="342900" algn="just"/>
            <a:r>
              <a:rPr lang="ru-RU" sz="1000" kern="100" dirty="0">
                <a:effectLst/>
                <a:ea typeface="Times New Roman" panose="02020603050405020304" pitchFamily="18" charset="0"/>
              </a:rPr>
              <a:t>6. Племенная продукция (материал), за исключением племенной продукции (материала) племенных свиней.</a:t>
            </a:r>
            <a:endParaRPr lang="ru-RU" sz="12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BA245423-6E6D-F753-79E9-1B84BC2B986D}"/>
              </a:ext>
            </a:extLst>
          </p:cNvPr>
          <p:cNvSpPr/>
          <p:nvPr/>
        </p:nvSpPr>
        <p:spPr>
          <a:xfrm>
            <a:off x="136969" y="1554864"/>
            <a:ext cx="5820598" cy="1195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НОВАЯ</a:t>
            </a: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СУБСИДИЯ СПоК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на приобретение имущества для его последующей передачи (реализации) в собственность членов (кроме </a:t>
            </a:r>
            <a:r>
              <a:rPr lang="ru-RU" sz="1200" dirty="0" err="1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ассоц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.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членов) СПоК, - в размере, не более 50 % затрат (до 3 млн. рублей на 1 кооператив). Стоимость такого имущества, передаваемого в собственность одного члена СПоК, не более 30 % общей стоимости этого имущества;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0291356-53D3-D4C2-F980-8FF1974100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652" y="2825204"/>
            <a:ext cx="5574684" cy="3716456"/>
          </a:xfrm>
          <a:prstGeom prst="rect">
            <a:avLst/>
          </a:prstGeom>
          <a:ln>
            <a:solidFill>
              <a:srgbClr val="CC3300"/>
            </a:solidFill>
          </a:ln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B327AFAC-2899-E187-E55F-3A9CD8D0EF67}"/>
              </a:ext>
            </a:extLst>
          </p:cNvPr>
          <p:cNvSpPr/>
          <p:nvPr/>
        </p:nvSpPr>
        <p:spPr>
          <a:xfrm>
            <a:off x="6186461" y="4380554"/>
            <a:ext cx="5820598" cy="2264623"/>
          </a:xfrm>
          <a:prstGeom prst="roundRect">
            <a:avLst/>
          </a:prstGeom>
          <a:solidFill>
            <a:srgbClr val="EBD8C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</a:rPr>
              <a:t>Пример 1. СПоК с 15 членами занимается сбором и переработкой молока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Стоимость нетелей 200 тыс. руб./гол.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Приобретение СПоК 30 голов на сумму 6 000,0 тыс. руб. за счет средств 10 членов СПоК.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Передача 10 членам СПоК 30 голов нетелей.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Одному члену в собственность передается нетелей стоимостью не более 1800 тыс. руб.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Сумма субсидии – 3 000,0 тыс. руб.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Конечная стоимость одной головы 100 тыс. рублей минус издержки кооператива.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3785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1A2F13-973E-A80D-D934-D8DAAE0A5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0D9C421-146E-F2E9-09ED-D22F597DB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D45535E-76B8-F8BD-A8F2-5A395F05A5B6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Изменения в Государственной программе развития сельского хозяйства Российской Федерации (редакция от 22.12.2023 № 2249)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D9450F42-2742-C36C-C726-821219454122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1971719-A9C5-EE71-9ADD-1B07A201B100}"/>
              </a:ext>
            </a:extLst>
          </p:cNvPr>
          <p:cNvSpPr txBox="1"/>
          <p:nvPr/>
        </p:nvSpPr>
        <p:spPr>
          <a:xfrm>
            <a:off x="175347" y="3117632"/>
            <a:ext cx="5604350" cy="14157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180975" algn="just"/>
            <a:r>
              <a:rPr lang="ru-RU" sz="1400" dirty="0">
                <a:effectLst/>
                <a:ea typeface="Times New Roman" panose="02020603050405020304" pitchFamily="18" charset="0"/>
              </a:rPr>
              <a:t>ГРАНТ </a:t>
            </a:r>
            <a:r>
              <a:rPr lang="ru-RU" sz="1400" dirty="0">
                <a:solidFill>
                  <a:srgbClr val="C00000"/>
                </a:solidFill>
                <a:ea typeface="Times New Roman" panose="02020603050405020304" pitchFamily="18" charset="0"/>
              </a:rPr>
              <a:t>начинающему СПоК</a:t>
            </a:r>
            <a:r>
              <a:rPr lang="ru-RU" sz="14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для финансового обеспечения затрат на приобретение имущества и его внесение в НФ кооператива в целях реализации проекта грантополучателя и трудоустройства на постоянную работу новых работников (не менее 1 нового работника на каждые 10 млн. рублей гранта).</a:t>
            </a:r>
            <a:endParaRPr lang="ru-RU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Грант</a:t>
            </a:r>
            <a:r>
              <a:rPr lang="ru-RU" sz="1200" dirty="0">
                <a:ea typeface="Times New Roman" panose="02020603050405020304" pitchFamily="18" charset="0"/>
              </a:rPr>
              <a:t> СПоК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размере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10 млн. рублей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80 %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стоимости проекта грантополучателя. </a:t>
            </a:r>
          </a:p>
          <a:p>
            <a:pPr indent="180975" algn="just"/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Минимальный размер гранта не регламентирован.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E2D1C41-11D9-D9D7-5A29-9D942F7FEA46}"/>
              </a:ext>
            </a:extLst>
          </p:cNvPr>
          <p:cNvSpPr/>
          <p:nvPr/>
        </p:nvSpPr>
        <p:spPr>
          <a:xfrm>
            <a:off x="6291216" y="931502"/>
            <a:ext cx="5530662" cy="1941093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just">
              <a:spcBef>
                <a:spcPts val="1000"/>
              </a:spcBef>
            </a:pPr>
            <a:r>
              <a:rPr lang="ru-RU" sz="14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НАЧИНАЮЩИЙ СПОК </a:t>
            </a:r>
            <a:r>
              <a:rPr lang="ru-RU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- СПоК, действующий менее 12 месяцев со дня регистрации, зарегистрированный на сельской территории или на территории сельской агломерации, осуществляющий деятельность по заготовке, хранению, подработке, переработке, сортировке, убою, первичной переработке, охлаждению, подготовке к реализации, транспортировке и реализации сельскохозяйственной продукции, пищевых лесных ресурсов, а также продуктов переработки указанной продукции;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BD4290-D992-12C9-8F9C-812CD10FE2C7}"/>
              </a:ext>
            </a:extLst>
          </p:cNvPr>
          <p:cNvSpPr txBox="1"/>
          <p:nvPr/>
        </p:nvSpPr>
        <p:spPr>
          <a:xfrm>
            <a:off x="399611" y="791318"/>
            <a:ext cx="4939280" cy="52322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400" b="1" dirty="0">
                <a:effectLst/>
                <a:ea typeface="Times New Roman" panose="02020603050405020304" pitchFamily="18" charset="0"/>
              </a:rPr>
              <a:t>Поддержка начинающих сельскохозяйственных потребительских кооперативов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56A44935-48F4-FE62-8857-F87FA4F3D0A8}"/>
              </a:ext>
            </a:extLst>
          </p:cNvPr>
          <p:cNvSpPr/>
          <p:nvPr/>
        </p:nvSpPr>
        <p:spPr>
          <a:xfrm>
            <a:off x="370123" y="1439335"/>
            <a:ext cx="2345524" cy="157717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ГРАНТ СПоК</a:t>
            </a:r>
          </a:p>
          <a:p>
            <a:pPr algn="ctr"/>
            <a:r>
              <a:rPr lang="ru-RU" sz="1200" dirty="0">
                <a:ln w="0"/>
                <a:solidFill>
                  <a:schemeClr val="tx1"/>
                </a:solidFill>
              </a:rPr>
              <a:t>Создание, реконструкция, капитальный ремонт или модернизация объекта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6639C8D7-1CFC-2BC3-D2D4-B73E0EA6A2E3}"/>
              </a:ext>
            </a:extLst>
          </p:cNvPr>
          <p:cNvSpPr/>
          <p:nvPr/>
        </p:nvSpPr>
        <p:spPr>
          <a:xfrm>
            <a:off x="2993366" y="1439334"/>
            <a:ext cx="2345525" cy="1630853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effectLst/>
                <a:ea typeface="Times New Roman" panose="02020603050405020304" pitchFamily="18" charset="0"/>
              </a:rPr>
              <a:t>СУБСИДИИ СПоК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На приобретение оборудования, техники, спецавтотранспорта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7A342D0-6FE4-2521-9C2C-5568AF35F384}"/>
              </a:ext>
            </a:extLst>
          </p:cNvPr>
          <p:cNvSpPr txBox="1"/>
          <p:nvPr/>
        </p:nvSpPr>
        <p:spPr>
          <a:xfrm>
            <a:off x="175348" y="4873281"/>
            <a:ext cx="5604350" cy="646331"/>
          </a:xfrm>
          <a:prstGeom prst="rect">
            <a:avLst/>
          </a:prstGeom>
          <a:solidFill>
            <a:srgbClr val="DEEBF7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342900" algn="just"/>
            <a:r>
              <a:rPr lang="ru-RU" sz="1200" dirty="0"/>
              <a:t>Проект грантополучателя - бизнес-план, включающий направления расходов и условия использования грантов, а также плановые показатели деятельности, обязательства.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96B283B-89FA-B3D5-BDC6-90039EE01A3D}"/>
              </a:ext>
            </a:extLst>
          </p:cNvPr>
          <p:cNvSpPr/>
          <p:nvPr/>
        </p:nvSpPr>
        <p:spPr>
          <a:xfrm>
            <a:off x="6146248" y="3133873"/>
            <a:ext cx="5820598" cy="27990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Средства гранта направляются: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приобретение, строительство, капремонт, реконструкция или модернизация объектов, в т.ч. приобретение модульных объектов, по заготовке, хранению, подработке, переработке, сортировке, убою, первичной переработке, подготовке к реализации и реализации сельхозпродукции, пищевых лесных ресурсов и продуктов переработки указанной продукции и пищевых лесных ресурсов;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приобретение и монтаж оборудования для объектов, предназначенных для заготовки, хранения, подработки, переработки, сортировки, убоя, первичной переработки, охлаждения, подготовки к реализации, погрузки, разгрузки сельхозпродукции, транспортировки и реализации пищевых лесных ресурсов и продуктов переработки указанной продукции и пищевых лесных ресурсов;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доставка оборудования;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погашение не более 20 процентов привлекаемого на реализацию проекта грантополучателя льготного инвестиционного кредита.</a:t>
            </a:r>
          </a:p>
          <a:p>
            <a:pPr algn="just"/>
            <a:endParaRPr lang="ru-RU" sz="12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5344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38841A4-ADC3-81B7-A5FD-F52C620F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B3FD026-D52B-DB01-A314-B605CE84B3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44" y="212822"/>
            <a:ext cx="10465862" cy="67856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A2FDF36-8CDF-6B2D-E210-83E58F9176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675651" y="159455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E2111D3D-82C4-FBAD-A937-DADC9DF4F1F6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Изменения в Государственной программе развития сельского хозяйства Российской Федерации (редакция от 22.12.2023 № 2249)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91697629-5C00-D9F8-DBD2-B1ED9B4A5F7F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08F9F24-3F88-F1C6-B4A0-298EF426C0AA}"/>
              </a:ext>
            </a:extLst>
          </p:cNvPr>
          <p:cNvSpPr txBox="1"/>
          <p:nvPr/>
        </p:nvSpPr>
        <p:spPr>
          <a:xfrm>
            <a:off x="161881" y="853920"/>
            <a:ext cx="5670522" cy="13285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342900" algn="just">
              <a:spcBef>
                <a:spcPts val="1000"/>
              </a:spcBef>
            </a:pPr>
            <a:r>
              <a:rPr lang="ru-RU" sz="1200" dirty="0">
                <a:solidFill>
                  <a:schemeClr val="tx1"/>
                </a:solidFill>
              </a:rPr>
              <a:t>ГРАНТ "АГРОПРОГРЕСС" сельхозтоваропроизводителю (за </a:t>
            </a:r>
            <a:r>
              <a:rPr lang="ru-RU" sz="1200" dirty="0" err="1">
                <a:solidFill>
                  <a:schemeClr val="tx1"/>
                </a:solidFill>
              </a:rPr>
              <a:t>искл</a:t>
            </a:r>
            <a:r>
              <a:rPr lang="ru-RU" sz="1200" dirty="0">
                <a:solidFill>
                  <a:schemeClr val="tx1"/>
                </a:solidFill>
              </a:rPr>
              <a:t>. КФХ, ЛПХ, ИП Главы КФХ, СПоК) – субъекту МСП, осуществляющим деятельность более 24 месяцев с даты регистрации, для финансового обеспечения затрат;</a:t>
            </a:r>
            <a:endParaRPr lang="ru-RU" sz="1200" dirty="0"/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Проект "Агропрогресс" - документ (бизнес-план), включающий перечень расходов, согласованный Министерством и кредитной организацией, в которой планируется получение инвестиционного кредита на реализацию проекта.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26CA7C7-2BBD-D65C-F5AE-88E8C6DEE617}"/>
              </a:ext>
            </a:extLst>
          </p:cNvPr>
          <p:cNvSpPr/>
          <p:nvPr/>
        </p:nvSpPr>
        <p:spPr>
          <a:xfrm>
            <a:off x="7944887" y="4344584"/>
            <a:ext cx="4042059" cy="2353961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0975" algn="just">
              <a:spcBef>
                <a:spcPts val="1000"/>
              </a:spcBef>
            </a:pP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Размер гранта не более 30 млн. рублей, но не более 25 процентов стоимости проекта. </a:t>
            </a:r>
          </a:p>
          <a:p>
            <a:pPr indent="180975" algn="just">
              <a:spcBef>
                <a:spcPts val="1000"/>
              </a:spcBef>
            </a:pP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 этом не менее 70 процентов стоимости должно быть обеспечено средствами привлекаемого инвестиционного кредита, </a:t>
            </a:r>
          </a:p>
          <a:p>
            <a:pPr indent="180975" algn="just">
              <a:spcBef>
                <a:spcPts val="1000"/>
              </a:spcBef>
            </a:pP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менее 5 процентов стоимости проекта обеспечивается собственными средствами получателя гранта.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D8234F0-5E4A-C761-49AA-2C7E98A3366B}"/>
              </a:ext>
            </a:extLst>
          </p:cNvPr>
          <p:cNvSpPr txBox="1"/>
          <p:nvPr/>
        </p:nvSpPr>
        <p:spPr>
          <a:xfrm>
            <a:off x="4879584" y="2418234"/>
            <a:ext cx="5670522" cy="66972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проект грантополучателя - бизнес-план, включающий направления расходов и условия использования грантов, а также плановые показатели деятельности, обязательства</a:t>
            </a:r>
            <a:r>
              <a:rPr lang="ru-RU" sz="1200" dirty="0"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0094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63351" y="6445931"/>
            <a:ext cx="4041229" cy="230830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 defTabSz="685767">
              <a:defRPr/>
            </a:pPr>
            <a:r>
              <a:rPr lang="ru-RU" sz="1050" b="1" kern="0" dirty="0">
                <a:solidFill>
                  <a:srgbClr val="FFC000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Министерство сельского хозяйства Иркутской области</a:t>
            </a:r>
          </a:p>
        </p:txBody>
      </p:sp>
      <p:pic>
        <p:nvPicPr>
          <p:cNvPr id="53" name="Picture 5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3942" y="296652"/>
            <a:ext cx="540000" cy="540060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9" name="TextBox 1"/>
          <p:cNvSpPr txBox="1"/>
          <p:nvPr/>
        </p:nvSpPr>
        <p:spPr>
          <a:xfrm>
            <a:off x="8988640" y="818751"/>
            <a:ext cx="2777989" cy="1177243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35 </a:t>
            </a:r>
          </a:p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ОПОРНЫХ НАСЕЛЕННЫХ ПУНКТОВ </a:t>
            </a:r>
            <a:endParaRPr lang="ru-RU" sz="1800" b="1" dirty="0"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166C399-7695-70EE-F008-4229B9068CF5}"/>
              </a:ext>
            </a:extLst>
          </p:cNvPr>
          <p:cNvSpPr txBox="1"/>
          <p:nvPr/>
        </p:nvSpPr>
        <p:spPr>
          <a:xfrm>
            <a:off x="911424" y="156653"/>
            <a:ext cx="10369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E3815"/>
                </a:solidFill>
                <a:latin typeface="Calibri"/>
                <a:ea typeface="+mj-ea"/>
                <a:cs typeface="Arial" pitchFamily="34" charset="0"/>
              </a:rPr>
              <a:t>КОМПЛЕКСНОЕ</a:t>
            </a:r>
            <a:r>
              <a:rPr lang="ru-RU" sz="2800" b="1" dirty="0">
                <a:solidFill>
                  <a:srgbClr val="0E3815"/>
                </a:solidFill>
                <a:latin typeface="Calibri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0E3815"/>
                </a:solidFill>
                <a:latin typeface="Calibri"/>
                <a:ea typeface="+mj-ea"/>
                <a:cs typeface="Arial" pitchFamily="34" charset="0"/>
              </a:rPr>
              <a:t>РАЗВИТИЕ СЕЛЬСКИХ ТЕРРИТОРИЙ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7BAD0979-186A-F50D-E8B9-275A77A3E323}"/>
              </a:ext>
            </a:extLst>
          </p:cNvPr>
          <p:cNvGraphicFramePr>
            <a:graphicFrameLocks noGrp="1"/>
          </p:cNvGraphicFramePr>
          <p:nvPr/>
        </p:nvGraphicFramePr>
        <p:xfrm>
          <a:off x="5481328" y="996446"/>
          <a:ext cx="3132348" cy="1225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4321">
                  <a:extLst>
                    <a:ext uri="{9D8B030D-6E8A-4147-A177-3AD203B41FA5}">
                      <a16:colId xmlns:a16="http://schemas.microsoft.com/office/drawing/2014/main" xmlns="" val="2935770135"/>
                    </a:ext>
                  </a:extLst>
                </a:gridCol>
                <a:gridCol w="2518027">
                  <a:extLst>
                    <a:ext uri="{9D8B030D-6E8A-4147-A177-3AD203B41FA5}">
                      <a16:colId xmlns:a16="http://schemas.microsoft.com/office/drawing/2014/main" xmlns="" val="2702640841"/>
                    </a:ext>
                  </a:extLst>
                </a:gridCol>
              </a:tblGrid>
              <a:tr h="2708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г. Тулун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3700350"/>
                  </a:ext>
                </a:extLst>
              </a:tr>
              <a:tr h="247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2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г. Саянск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1523350"/>
                  </a:ext>
                </a:extLst>
              </a:tr>
              <a:tr h="235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3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г. Свирск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5873874"/>
                  </a:ext>
                </a:extLst>
              </a:tr>
              <a:tr h="235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4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г. Зима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9323328"/>
                  </a:ext>
                </a:extLst>
              </a:tr>
              <a:tr h="235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г. Нижнеудинск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842650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D428F7EB-98A2-B5F4-AE2E-909C4AFC9560}"/>
              </a:ext>
            </a:extLst>
          </p:cNvPr>
          <p:cNvGraphicFramePr>
            <a:graphicFrameLocks noGrp="1"/>
          </p:cNvGraphicFramePr>
          <p:nvPr/>
        </p:nvGraphicFramePr>
        <p:xfrm>
          <a:off x="5501935" y="2330873"/>
          <a:ext cx="3132348" cy="1234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1698">
                  <a:extLst>
                    <a:ext uri="{9D8B030D-6E8A-4147-A177-3AD203B41FA5}">
                      <a16:colId xmlns:a16="http://schemas.microsoft.com/office/drawing/2014/main" xmlns="" val="713631856"/>
                    </a:ext>
                  </a:extLst>
                </a:gridCol>
                <a:gridCol w="2480650">
                  <a:extLst>
                    <a:ext uri="{9D8B030D-6E8A-4147-A177-3AD203B41FA5}">
                      <a16:colId xmlns:a16="http://schemas.microsoft.com/office/drawing/2014/main" xmlns="" val="1214586256"/>
                    </a:ext>
                  </a:extLst>
                </a:gridCol>
              </a:tblGrid>
              <a:tr h="235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Алзамай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4597877"/>
                  </a:ext>
                </a:extLst>
              </a:tr>
              <a:tr h="235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Тайшет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3285096"/>
                  </a:ext>
                </a:extLst>
              </a:tr>
              <a:tr h="2627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Новобирюсинский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9473952"/>
                  </a:ext>
                </a:extLst>
              </a:tr>
              <a:tr h="264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Железногорск-Илимский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6450910"/>
                  </a:ext>
                </a:extLst>
              </a:tr>
              <a:tr h="235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Новая Игирма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288360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D196F524-A373-78CC-A78B-B00F55C1D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1207381"/>
              </p:ext>
            </p:extLst>
          </p:nvPr>
        </p:nvGraphicFramePr>
        <p:xfrm>
          <a:off x="5501935" y="3699030"/>
          <a:ext cx="3132347" cy="1367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0750">
                  <a:extLst>
                    <a:ext uri="{9D8B030D-6E8A-4147-A177-3AD203B41FA5}">
                      <a16:colId xmlns:a16="http://schemas.microsoft.com/office/drawing/2014/main" xmlns="" val="3230643907"/>
                    </a:ext>
                  </a:extLst>
                </a:gridCol>
                <a:gridCol w="2511597">
                  <a:extLst>
                    <a:ext uri="{9D8B030D-6E8A-4147-A177-3AD203B41FA5}">
                      <a16:colId xmlns:a16="http://schemas.microsoft.com/office/drawing/2014/main" xmlns="" val="3182526271"/>
                    </a:ext>
                  </a:extLst>
                </a:gridCol>
              </a:tblGrid>
              <a:tr h="274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Слюдянка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6613794"/>
                  </a:ext>
                </a:extLst>
              </a:tr>
              <a:tr h="274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Байкальск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262046"/>
                  </a:ext>
                </a:extLst>
              </a:tr>
              <a:tr h="277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Бодайбо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89841689"/>
                  </a:ext>
                </a:extLst>
              </a:tr>
              <a:tr h="277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Киренск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9823137"/>
                  </a:ext>
                </a:extLst>
              </a:tr>
              <a:tr h="263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Залари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4048136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8E92E0D4-6D56-3D1B-222F-40E0F9250339}"/>
              </a:ext>
            </a:extLst>
          </p:cNvPr>
          <p:cNvGraphicFramePr>
            <a:graphicFrameLocks noGrp="1"/>
          </p:cNvGraphicFramePr>
          <p:nvPr/>
        </p:nvGraphicFramePr>
        <p:xfrm>
          <a:off x="5501746" y="5187247"/>
          <a:ext cx="3132536" cy="1374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8771">
                  <a:extLst>
                    <a:ext uri="{9D8B030D-6E8A-4147-A177-3AD203B41FA5}">
                      <a16:colId xmlns:a16="http://schemas.microsoft.com/office/drawing/2014/main" xmlns="" val="3122530843"/>
                    </a:ext>
                  </a:extLst>
                </a:gridCol>
                <a:gridCol w="2513765">
                  <a:extLst>
                    <a:ext uri="{9D8B030D-6E8A-4147-A177-3AD203B41FA5}">
                      <a16:colId xmlns:a16="http://schemas.microsoft.com/office/drawing/2014/main" xmlns="" val="3532895737"/>
                    </a:ext>
                  </a:extLst>
                </a:gridCol>
              </a:tblGrid>
              <a:tr h="235744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Куйтун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6817234"/>
                  </a:ext>
                </a:extLst>
              </a:tr>
              <a:tr h="281946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Михайловка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2744905"/>
                  </a:ext>
                </a:extLst>
              </a:tr>
              <a:tr h="285470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Качуг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7476006"/>
                  </a:ext>
                </a:extLst>
              </a:tr>
              <a:tr h="285470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Магистральный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5545797"/>
                  </a:ext>
                </a:extLst>
              </a:tr>
              <a:tr h="285470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 Ербогачён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13542144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EB40EA12-2E8B-1692-3AFA-D10BE109332A}"/>
              </a:ext>
            </a:extLst>
          </p:cNvPr>
          <p:cNvGraphicFramePr>
            <a:graphicFrameLocks noGrp="1"/>
          </p:cNvGraphicFramePr>
          <p:nvPr/>
        </p:nvGraphicFramePr>
        <p:xfrm>
          <a:off x="8993998" y="2340274"/>
          <a:ext cx="2958509" cy="1225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5529">
                  <a:extLst>
                    <a:ext uri="{9D8B030D-6E8A-4147-A177-3AD203B41FA5}">
                      <a16:colId xmlns:a16="http://schemas.microsoft.com/office/drawing/2014/main" xmlns="" val="1720763461"/>
                    </a:ext>
                  </a:extLst>
                </a:gridCol>
                <a:gridCol w="2342980">
                  <a:extLst>
                    <a:ext uri="{9D8B030D-6E8A-4147-A177-3AD203B41FA5}">
                      <a16:colId xmlns:a16="http://schemas.microsoft.com/office/drawing/2014/main" xmlns="" val="3029503495"/>
                    </a:ext>
                  </a:extLst>
                </a:gridCol>
              </a:tblGrid>
              <a:tr h="249332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Мама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9015813"/>
                  </a:ext>
                </a:extLst>
              </a:tr>
              <a:tr h="249332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 Бохан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8905910"/>
                  </a:ext>
                </a:extLst>
              </a:tr>
              <a:tr h="243175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 Кутулик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7127881"/>
                  </a:ext>
                </a:extLst>
              </a:tr>
              <a:tr h="240097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 Оса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9935016"/>
                  </a:ext>
                </a:extLst>
              </a:tr>
              <a:tr h="243175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 Усть-Уда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7652849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xmlns="" id="{80B1B039-56B4-1086-F3A1-B81B1D72D03E}"/>
              </a:ext>
            </a:extLst>
          </p:cNvPr>
          <p:cNvGraphicFramePr>
            <a:graphicFrameLocks noGrp="1"/>
          </p:cNvGraphicFramePr>
          <p:nvPr/>
        </p:nvGraphicFramePr>
        <p:xfrm>
          <a:off x="8998869" y="3705475"/>
          <a:ext cx="2953639" cy="13549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4516">
                  <a:extLst>
                    <a:ext uri="{9D8B030D-6E8A-4147-A177-3AD203B41FA5}">
                      <a16:colId xmlns:a16="http://schemas.microsoft.com/office/drawing/2014/main" xmlns="" val="153834861"/>
                    </a:ext>
                  </a:extLst>
                </a:gridCol>
                <a:gridCol w="2339123">
                  <a:extLst>
                    <a:ext uri="{9D8B030D-6E8A-4147-A177-3AD203B41FA5}">
                      <a16:colId xmlns:a16="http://schemas.microsoft.com/office/drawing/2014/main" xmlns="" val="1892830606"/>
                    </a:ext>
                  </a:extLst>
                </a:gridCol>
              </a:tblGrid>
              <a:tr h="274418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Усть-Кут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2748083"/>
                  </a:ext>
                </a:extLst>
              </a:tr>
              <a:tr h="267557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Жигалово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368871"/>
                  </a:ext>
                </a:extLst>
              </a:tr>
              <a:tr h="267557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рп. Чунский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4026938"/>
                  </a:ext>
                </a:extLst>
              </a:tr>
              <a:tr h="270987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 Еланцы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0231284"/>
                  </a:ext>
                </a:extLst>
              </a:tr>
              <a:tr h="274418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 Балаганск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5301139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099A7F17-C2B9-8130-5D6B-95D9E92D2C9F}"/>
              </a:ext>
            </a:extLst>
          </p:cNvPr>
          <p:cNvGraphicFramePr>
            <a:graphicFrameLocks noGrp="1"/>
          </p:cNvGraphicFramePr>
          <p:nvPr/>
        </p:nvGraphicFramePr>
        <p:xfrm>
          <a:off x="8988640" y="5200504"/>
          <a:ext cx="2974097" cy="1374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8772">
                  <a:extLst>
                    <a:ext uri="{9D8B030D-6E8A-4147-A177-3AD203B41FA5}">
                      <a16:colId xmlns:a16="http://schemas.microsoft.com/office/drawing/2014/main" xmlns="" val="4166744863"/>
                    </a:ext>
                  </a:extLst>
                </a:gridCol>
                <a:gridCol w="2355325">
                  <a:extLst>
                    <a:ext uri="{9D8B030D-6E8A-4147-A177-3AD203B41FA5}">
                      <a16:colId xmlns:a16="http://schemas.microsoft.com/office/drawing/2014/main" xmlns="" val="471381194"/>
                    </a:ext>
                  </a:extLst>
                </a:gridCol>
              </a:tblGrid>
              <a:tr h="251147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 Новонукутский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5571779"/>
                  </a:ext>
                </a:extLst>
              </a:tr>
              <a:tr h="288170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 Баяндай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3183628"/>
                  </a:ext>
                </a:extLst>
              </a:tr>
              <a:tr h="251147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 Усть-Ордынский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1893266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 Покосное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5101155"/>
                  </a:ext>
                </a:extLst>
              </a:tr>
              <a:tr h="288170"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0" rtl="0" eaLnBrk="1" fontAlgn="ctr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п. Прибрежный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7081214"/>
                  </a:ext>
                </a:extLst>
              </a:tr>
            </a:tbl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E54895B-9C5F-FC4B-7EFD-9F5914C51C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52" y="1751857"/>
            <a:ext cx="5005031" cy="453946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7BA53DF-79ED-2FF0-540B-318CC19DCF2B}"/>
              </a:ext>
            </a:extLst>
          </p:cNvPr>
          <p:cNvSpPr txBox="1"/>
          <p:nvPr/>
        </p:nvSpPr>
        <p:spPr>
          <a:xfrm>
            <a:off x="226873" y="1054042"/>
            <a:ext cx="500503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5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ТРАНСФОРМАЦИЯ ПОДХОДОВ </a:t>
            </a:r>
          </a:p>
          <a:p>
            <a:pPr algn="ctr"/>
            <a:r>
              <a:rPr lang="ru-RU" sz="135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К РАЗВИТИЮ СЕЛЬСКИХ ТЕРРИТОРИЙ</a:t>
            </a:r>
            <a:endParaRPr lang="ru-RU" sz="135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DD4A1C0-C9BC-129D-B480-2CFFC00893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722633" y="75075"/>
            <a:ext cx="1229873" cy="53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4208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53C6861-AAB6-413F-BB59-87BEC8660505}"/>
              </a:ext>
            </a:extLst>
          </p:cNvPr>
          <p:cNvSpPr/>
          <p:nvPr/>
        </p:nvSpPr>
        <p:spPr>
          <a:xfrm>
            <a:off x="0" y="146123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algn="ctr"/>
            <a:endParaRPr lang="ru-RU" dirty="0">
              <a:solidFill>
                <a:srgbClr val="C00000"/>
              </a:solidFill>
              <a:hlinkClick r:id="rId2"/>
            </a:endParaRPr>
          </a:p>
          <a:p>
            <a:pPr marL="361950"/>
            <a:r>
              <a:rPr lang="en-US" dirty="0">
                <a:solidFill>
                  <a:srgbClr val="C00000"/>
                </a:solidFill>
                <a:hlinkClick r:id="rId2"/>
              </a:rPr>
              <a:t>www.mb38.ru</a:t>
            </a:r>
            <a:endParaRPr lang="en-US" dirty="0">
              <a:solidFill>
                <a:srgbClr val="C00000"/>
              </a:solidFill>
            </a:endParaRPr>
          </a:p>
          <a:p>
            <a:pPr marL="361950"/>
            <a:r>
              <a:rPr lang="ru-RU" dirty="0">
                <a:solidFill>
                  <a:srgbClr val="C00000"/>
                </a:solidFill>
              </a:rPr>
              <a:t>Тел. (3952) 258-520, доб. 151 или 158, 224, 225</a:t>
            </a:r>
          </a:p>
          <a:p>
            <a:pPr marL="361950"/>
            <a:r>
              <a:rPr lang="ru-RU" dirty="0">
                <a:solidFill>
                  <a:srgbClr val="C00000"/>
                </a:solidFill>
              </a:rPr>
              <a:t>Г. Иркутск, ул. Рабочая, 2а/4, офис 511Б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9FD9D02-3C43-4486-A32A-AD9CDBC73182}"/>
              </a:ext>
            </a:extLst>
          </p:cNvPr>
          <p:cNvSpPr txBox="1"/>
          <p:nvPr/>
        </p:nvSpPr>
        <p:spPr>
          <a:xfrm>
            <a:off x="296030" y="1034845"/>
            <a:ext cx="885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Circe Bold" panose="020B0602020203020203" pitchFamily="34" charset="-52"/>
              </a:rPr>
              <a:t>СПАСИБО ЗА ВНИМАНИЕ!</a:t>
            </a:r>
            <a:endParaRPr lang="ru-RU" sz="3200" dirty="0">
              <a:solidFill>
                <a:srgbClr val="C00000"/>
              </a:solidFill>
              <a:latin typeface="Circe" panose="020B0502020203020203" pitchFamily="34" charset="-52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1BA74829-D12D-4BF6-B38A-BF223D9B9B3F}"/>
              </a:ext>
            </a:extLst>
          </p:cNvPr>
          <p:cNvCxnSpPr>
            <a:cxnSpLocks/>
          </p:cNvCxnSpPr>
          <p:nvPr/>
        </p:nvCxnSpPr>
        <p:spPr>
          <a:xfrm>
            <a:off x="332983" y="2387856"/>
            <a:ext cx="6696982" cy="0"/>
          </a:xfrm>
          <a:prstGeom prst="line">
            <a:avLst/>
          </a:prstGeom>
          <a:ln w="38100">
            <a:solidFill>
              <a:schemeClr val="bg1">
                <a:lumMod val="95000"/>
                <a:alpha val="1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9347" y="2949806"/>
            <a:ext cx="2027548" cy="20275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A6286E3-AEB3-46FA-8B0A-B3DF85E34E9E}"/>
              </a:ext>
            </a:extLst>
          </p:cNvPr>
          <p:cNvSpPr txBox="1"/>
          <p:nvPr/>
        </p:nvSpPr>
        <p:spPr>
          <a:xfrm>
            <a:off x="5215827" y="2143036"/>
            <a:ext cx="2121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latin typeface="Circe" panose="020B0502020203020203" pitchFamily="34" charset="-52"/>
                <a:cs typeface="Lato Light"/>
              </a:rPr>
              <a:t>САЙТ ЦЕНТРА </a:t>
            </a:r>
            <a:br>
              <a:rPr lang="ru-RU" sz="1600" b="1" dirty="0">
                <a:latin typeface="Circe" panose="020B0502020203020203" pitchFamily="34" charset="-52"/>
                <a:cs typeface="Lato Light"/>
              </a:rPr>
            </a:br>
            <a:r>
              <a:rPr lang="ru-RU" sz="1600" b="1" dirty="0">
                <a:latin typeface="Circe" panose="020B0502020203020203" pitchFamily="34" charset="-52"/>
                <a:cs typeface="Lato Light"/>
              </a:rPr>
              <a:t>«МОЙ БИЗНЕС»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07922" y="2949806"/>
            <a:ext cx="2041233" cy="20412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A6286E3-AEB3-46FA-8B0A-B3DF85E34E9E}"/>
              </a:ext>
            </a:extLst>
          </p:cNvPr>
          <p:cNvSpPr txBox="1"/>
          <p:nvPr/>
        </p:nvSpPr>
        <p:spPr>
          <a:xfrm>
            <a:off x="9152647" y="2019924"/>
            <a:ext cx="2121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latin typeface="Circe" panose="020B0502020203020203" pitchFamily="34" charset="-52"/>
                <a:cs typeface="Lato Light"/>
              </a:rPr>
              <a:t>ТЕЛЕГРАМ-КАНАЛ ЦЕНТРА </a:t>
            </a:r>
            <a:br>
              <a:rPr lang="ru-RU" sz="1600" b="1" dirty="0">
                <a:latin typeface="Circe" panose="020B0502020203020203" pitchFamily="34" charset="-52"/>
                <a:cs typeface="Lato Light"/>
              </a:rPr>
            </a:br>
            <a:r>
              <a:rPr lang="ru-RU" sz="1600" b="1" dirty="0">
                <a:latin typeface="Circe" panose="020B0502020203020203" pitchFamily="34" charset="-52"/>
                <a:cs typeface="Lato Light"/>
              </a:rPr>
              <a:t>«МОЙ БИЗНЕС»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9E9D357-EB33-526B-EE94-A894746A99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2203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8240</TotalTime>
  <Words>2656</Words>
  <Application>Microsoft Office PowerPoint</Application>
  <PresentationFormat>Произвольный</PresentationFormat>
  <Paragraphs>321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Roboto</vt:lpstr>
      <vt:lpstr>Times New Roman</vt:lpstr>
      <vt:lpstr>Circe Bold</vt:lpstr>
      <vt:lpstr>Circe</vt:lpstr>
      <vt:lpstr>Lato Light</vt:lpstr>
      <vt:lpstr>Тема Office</vt:lpstr>
      <vt:lpstr>Слайд 1</vt:lpstr>
      <vt:lpstr>Дмитрий Патрушев открыл День сельского хозяйства в рамках Форума национальных достижений на выставке «Россия» 09.02.2024</vt:lpstr>
      <vt:lpstr>Россия в цифрах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Шут Александр Андреевич</dc:creator>
  <cp:lastModifiedBy>User</cp:lastModifiedBy>
  <cp:revision>148</cp:revision>
  <cp:lastPrinted>2021-03-28T03:02:11Z</cp:lastPrinted>
  <dcterms:created xsi:type="dcterms:W3CDTF">2021-02-15T16:37:18Z</dcterms:created>
  <dcterms:modified xsi:type="dcterms:W3CDTF">2024-04-25T00:59:35Z</dcterms:modified>
</cp:coreProperties>
</file>