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9"/>
  </p:notesMasterIdLst>
  <p:sldIdLst>
    <p:sldId id="256" r:id="rId2"/>
    <p:sldId id="319" r:id="rId3"/>
    <p:sldId id="665" r:id="rId4"/>
    <p:sldId id="664" r:id="rId5"/>
    <p:sldId id="666" r:id="rId6"/>
    <p:sldId id="669" r:id="rId7"/>
    <p:sldId id="673" r:id="rId8"/>
    <p:sldId id="668" r:id="rId9"/>
    <p:sldId id="675" r:id="rId10"/>
    <p:sldId id="679" r:id="rId11"/>
    <p:sldId id="676" r:id="rId12"/>
    <p:sldId id="680" r:id="rId13"/>
    <p:sldId id="681" r:id="rId14"/>
    <p:sldId id="682" r:id="rId15"/>
    <p:sldId id="683" r:id="rId16"/>
    <p:sldId id="684" r:id="rId17"/>
    <p:sldId id="678" r:id="rId18"/>
  </p:sldIdLst>
  <p:sldSz cx="12192000" cy="6858000"/>
  <p:notesSz cx="6797675" cy="9929813"/>
  <p:embeddedFontLst>
    <p:embeddedFont>
      <p:font typeface="Calibri" pitchFamily="34" charset="0"/>
      <p:regular r:id="rId20"/>
      <p:bold r:id="rId21"/>
      <p:italic r:id="rId22"/>
      <p:boldItalic r:id="rId23"/>
    </p:embeddedFont>
    <p:embeddedFont>
      <p:font typeface="Calibri Light" pitchFamily="34" charset="0"/>
      <p:regular r:id="rId24"/>
      <p:italic r:id="rId25"/>
    </p:embeddedFont>
    <p:embeddedFont>
      <p:font typeface="SimSun" pitchFamily="2" charset="-122"/>
      <p:regular r:id="rId2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981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34" userDrawn="1">
          <p15:clr>
            <a:srgbClr val="A4A3A4"/>
          </p15:clr>
        </p15:guide>
        <p15:guide id="4" pos="7446" userDrawn="1">
          <p15:clr>
            <a:srgbClr val="A4A3A4"/>
          </p15:clr>
        </p15:guide>
        <p15:guide id="5" orient="horz" pos="232" userDrawn="1">
          <p15:clr>
            <a:srgbClr val="A4A3A4"/>
          </p15:clr>
        </p15:guide>
        <p15:guide id="6" orient="horz" pos="408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Загребина Ирина Сергеевна" initials="ЗИС" lastIdx="1" clrIdx="0">
    <p:extLst>
      <p:ext uri="{19B8F6BF-5375-455C-9EA6-DF929625EA0E}">
        <p15:presenceInfo xmlns:p15="http://schemas.microsoft.com/office/powerpoint/2012/main" xmlns="" userId="Загребина Ирина Сергеевн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DEEBF7"/>
    <a:srgbClr val="FFFFFF"/>
    <a:srgbClr val="EBD8C5"/>
    <a:srgbClr val="CC3300"/>
    <a:srgbClr val="DAE3F3"/>
    <a:srgbClr val="5F3427"/>
    <a:srgbClr val="5E3427"/>
    <a:srgbClr val="E4CBB1"/>
    <a:srgbClr val="BBF54E"/>
    <a:srgbClr val="C0967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864" autoAdjust="0"/>
    <p:restoredTop sz="94660"/>
  </p:normalViewPr>
  <p:slideViewPr>
    <p:cSldViewPr snapToGrid="0" showGuides="1">
      <p:cViewPr varScale="1">
        <p:scale>
          <a:sx n="88" d="100"/>
          <a:sy n="88" d="100"/>
        </p:scale>
        <p:origin x="-108" y="-138"/>
      </p:cViewPr>
      <p:guideLst>
        <p:guide orient="horz" pos="981"/>
        <p:guide orient="horz" pos="232"/>
        <p:guide orient="horz" pos="4088"/>
        <p:guide pos="3840"/>
        <p:guide pos="234"/>
        <p:guide pos="744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60" cy="497838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32" y="1"/>
            <a:ext cx="2945660" cy="497838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r">
              <a:defRPr sz="1200"/>
            </a:lvl1pPr>
          </a:lstStyle>
          <a:p>
            <a:fld id="{B3D0B11B-8830-49C9-861A-E068EF3C7E9A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94" tIns="45647" rIns="91294" bIns="4564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8614"/>
            <a:ext cx="5438140" cy="3909774"/>
          </a:xfrm>
          <a:prstGeom prst="rect">
            <a:avLst/>
          </a:prstGeom>
        </p:spPr>
        <p:txBody>
          <a:bodyPr vert="horz" lIns="91294" tIns="45647" rIns="91294" bIns="45647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1975"/>
            <a:ext cx="2945660" cy="497838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32" y="9431975"/>
            <a:ext cx="2945660" cy="497838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r">
              <a:defRPr sz="1200"/>
            </a:lvl1pPr>
          </a:lstStyle>
          <a:p>
            <a:fld id="{D2DC3F8F-4814-432F-8523-1F588B0003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57182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6E01B-A6E9-4125-93A1-40D192480E04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2342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7176907-A3AE-44AD-8E10-F527061F82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E1FFD767-E5C0-411D-BB67-86764F57A3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18D7969-9E4E-4F9A-8EA8-1F23A0ACB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65003C3-6BAB-4F16-92FA-AFF936C2D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2ED740B-949C-4DB3-97F1-EFC20653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60701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840D67F-7B83-4474-B400-6E082DDDF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108738F-DE27-44F0-8F67-A4A04C38FB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2D4F523-C1CF-4B7D-B3A6-14ECCC882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5009A0C-6CE6-44C9-9561-4156995AD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F93274D-31E4-4979-92EF-5D193D141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18660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8F77CBE-F2C9-495E-9B9B-62EB22736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6B238E6-D8D1-4BD1-B407-819D0B03DB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B48CE68-B399-42D5-8308-D6C27FE89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8874963-4A92-4695-861B-5F37DF10E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888FD0B-348D-42A2-AD44-BFD9832D7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62188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D398EC8-0222-47D9-A849-36A4AEC8E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BC76BA-C9CD-426A-B346-1F6128CEF6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5BD1C54-8859-4529-B611-9EB1D9C349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4D7A733-A678-4A37-9783-AAF2942CF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E606D319-62FE-4B07-84CE-3A1B82EFF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790A059-9766-4855-8B1B-4DCB58AC5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29139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AD42DEB-9B92-4D44-9761-B1AD790AF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EDC250F-691C-4AE2-B981-3790B6095B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0B092CA9-B9F7-466C-BF3A-1C3324E2D1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8F85C81D-60E5-4367-9A3D-101AA97A66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B83A6A20-A31A-40FC-BD99-9A2591A31F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B2440B92-A1CE-427D-B118-071737662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200B1709-3C04-4C28-A4D7-80C295453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011B8782-C9E4-4965-98B6-BD83CFDAB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35174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8585417-4F94-4AD4-B7ED-CC27A2D2A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242EBB20-97EB-4F18-BB6E-EF0222B4E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2F51FC7-DAA1-4709-B3D2-B799485BE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5E8C44A9-2667-47DA-BF78-7085A510A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26836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6F5D06B6-1EB2-4F19-9182-19C6A362B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386706E5-B7CA-4508-A3E0-B76D95585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46D1FCA-BB60-4182-9548-37909C26F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46463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C0C80A2-D067-4463-BD6D-3E9A35D99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8F1515D-C2B9-46F8-BFB8-37120F7224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CCC9E6A-65CB-4353-B0B9-491F4ADE9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B60ACDA-36E7-435B-8E74-525B3C5B8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3C8E4BE-CC45-4704-B798-F8913AB41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81040A6-F1C7-4269-925A-32D277DAC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52611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BE20787-3B1C-4273-9F8E-667D6F45A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89C439B2-B408-4478-90A6-87686B6821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DB522E8-4A2E-420B-B10C-8E0D5ABB09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C3C8F96-7C33-4224-B0FC-B59732513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333D09A-DEE7-4C6F-AC1F-079F50382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F6253AD-264F-41FA-B84B-104FCBAD1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890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C1C03EC-F0E9-40AB-90C1-FFD70EF8A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038F9B73-ACD1-43DD-B396-04C3C3E050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527484D-910B-4C84-984C-FDC26B0EC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5BAC2D9-45A3-4924-86E4-6304314C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B390CF3-DF17-4FDE-ABC8-16913A3AB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12653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18DF6851-ED87-4BB7-A3A3-F884B1C578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F669C18-CE47-4025-91E8-25F00659D8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0FA2DDF-19A0-4B1A-8045-4FF93D931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F7F2862-3CCD-49C9-BEF0-31FAAD9D6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FDB4613-3E5F-443E-A716-C2F5B1C5A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2088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C5FF0AF-979A-48F2-BEFF-0D9557D20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3EC883F-BE26-4824-9289-2709189CE5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3FF5B81-0B3D-4720-B63F-5252C6BB38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E848F-CB5F-491E-981A-6DF29FA37294}" type="datetimeFigureOut">
              <a:rPr lang="ru-RU" smtClean="0"/>
              <a:pPr/>
              <a:t>15.10.2025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B14C368-2906-4199-82CE-FC199D77A1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E4BF34E-2F57-45CF-A2E1-E5BCB8468F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F8EE5D-A6DC-4992-B61F-BB6187C557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799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063CC02-0A34-49B8-9CE6-F8D3FE998C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D194215-9AF5-4E30-B98D-9E568EE37919}"/>
              </a:ext>
            </a:extLst>
          </p:cNvPr>
          <p:cNvSpPr txBox="1"/>
          <p:nvPr/>
        </p:nvSpPr>
        <p:spPr>
          <a:xfrm>
            <a:off x="1315731" y="4699247"/>
            <a:ext cx="7971882" cy="707886"/>
          </a:xfrm>
          <a:prstGeom prst="rect">
            <a:avLst/>
          </a:prstGeom>
          <a:noFill/>
          <a:effectLst>
            <a:outerShdw dist="50800" dir="240000" sx="94000" sy="94000" algn="ctr" rotWithShape="0">
              <a:srgbClr val="000000">
                <a:alpha val="43137"/>
              </a:srgbClr>
            </a:outerShdw>
          </a:effectLst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EF53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ЦЕНТР КОМПЕТЕНЦИЙ В СФЕРЕ СЕЛЬСКОХОЗЯЙСТВЕННОЙ КООПЕРАЦИИ И ПОДДЕРЖКИ ФЕРМЕРОВ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AF8997F-2E20-88BA-3A6D-BC2C712BA40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4324" y="939675"/>
            <a:ext cx="5437518" cy="3063135"/>
          </a:xfrm>
          <a:prstGeom prst="rect">
            <a:avLst/>
          </a:prstGeom>
        </p:spPr>
      </p:pic>
      <p:sp>
        <p:nvSpPr>
          <p:cNvPr id="6" name="AutoShape 2" descr=" В Иркутской области стартует месячник качества и безопасности мяса">
            <a:extLst>
              <a:ext uri="{FF2B5EF4-FFF2-40B4-BE49-F238E27FC236}">
                <a16:creationId xmlns:a16="http://schemas.microsoft.com/office/drawing/2014/main" xmlns="" id="{7ADC40FA-B84C-B2C8-BD10-FE85A99C3F1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2650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70570A9-0415-D735-7047-9C49BD3C3C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10481094" y="217448"/>
            <a:ext cx="1311295" cy="573870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8A8AA3D6-2E29-4CAC-693F-D2618E88B427}"/>
              </a:ext>
            </a:extLst>
          </p:cNvPr>
          <p:cNvSpPr txBox="1">
            <a:spLocks/>
          </p:cNvSpPr>
          <p:nvPr/>
        </p:nvSpPr>
        <p:spPr>
          <a:xfrm>
            <a:off x="282652" y="212823"/>
            <a:ext cx="8556548" cy="4671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5F3427"/>
                </a:solidFill>
                <a:latin typeface="+mn-lt"/>
              </a:rPr>
              <a:t>Услуги Центра компетенций  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77CDC62F-CFF1-5ADD-2438-F71C2B9D83B8}"/>
              </a:ext>
            </a:extLst>
          </p:cNvPr>
          <p:cNvCxnSpPr>
            <a:cxnSpLocks/>
          </p:cNvCxnSpPr>
          <p:nvPr/>
        </p:nvCxnSpPr>
        <p:spPr>
          <a:xfrm>
            <a:off x="399611" y="679957"/>
            <a:ext cx="3636680" cy="0"/>
          </a:xfrm>
          <a:prstGeom prst="line">
            <a:avLst/>
          </a:prstGeom>
          <a:ln>
            <a:solidFill>
              <a:srgbClr val="CC33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0991A98-87F6-3DC9-ECFD-BF54BFDC0CE7}"/>
              </a:ext>
            </a:extLst>
          </p:cNvPr>
          <p:cNvSpPr txBox="1"/>
          <p:nvPr/>
        </p:nvSpPr>
        <p:spPr>
          <a:xfrm>
            <a:off x="233336" y="797632"/>
            <a:ext cx="4916634" cy="28007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 algn="just"/>
            <a:r>
              <a:rPr lang="ru-RU" sz="1600" kern="1200" dirty="0">
                <a:effectLst/>
                <a:latin typeface="+mn-lt"/>
                <a:ea typeface="+mn-ea"/>
                <a:cs typeface="+mn-cs"/>
              </a:rPr>
              <a:t>1. </a:t>
            </a:r>
            <a:r>
              <a:rPr lang="ru-RU" sz="1600" b="1" kern="1200" dirty="0">
                <a:effectLst/>
                <a:latin typeface="+mn-lt"/>
                <a:ea typeface="+mn-ea"/>
                <a:cs typeface="+mn-cs"/>
              </a:rPr>
              <a:t>Проведение очных выездных семинаров и вебинаров:</a:t>
            </a:r>
          </a:p>
          <a:p>
            <a:pPr lvl="0" algn="just"/>
            <a:r>
              <a:rPr lang="ru-RU" sz="1600" dirty="0"/>
              <a:t>- технологии производства продукции сельского хозяйства </a:t>
            </a:r>
          </a:p>
          <a:p>
            <a:pPr lvl="0" algn="just"/>
            <a:r>
              <a:rPr lang="ru-RU" sz="1600" dirty="0"/>
              <a:t>- требования законодательства по земельным, природоохранным мероприятиям, семенного контроля др.</a:t>
            </a:r>
          </a:p>
          <a:p>
            <a:pPr lvl="0" algn="just"/>
            <a:r>
              <a:rPr lang="ru-RU" sz="1600" dirty="0"/>
              <a:t>- создание и развитие сельскохозяйственных потребительских кооперативов,</a:t>
            </a:r>
          </a:p>
          <a:p>
            <a:pPr lvl="0" algn="just"/>
            <a:r>
              <a:rPr lang="ru-RU" sz="1600" dirty="0"/>
              <a:t>- развитие сельского туризма,</a:t>
            </a:r>
          </a:p>
          <a:p>
            <a:pPr lvl="0" algn="just"/>
            <a:r>
              <a:rPr lang="ru-RU" sz="1600" dirty="0"/>
              <a:t>- кредитование товаропроизводителей в АПК.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D65F9F7F-E9C8-A263-AFC9-4A8715D29E7B}"/>
              </a:ext>
            </a:extLst>
          </p:cNvPr>
          <p:cNvSpPr/>
          <p:nvPr/>
        </p:nvSpPr>
        <p:spPr>
          <a:xfrm>
            <a:off x="5546785" y="791319"/>
            <a:ext cx="6374921" cy="28007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ru-RU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2024 </a:t>
            </a:r>
            <a:r>
              <a:rPr lang="ru-RU" sz="14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году</a:t>
            </a:r>
            <a:r>
              <a:rPr lang="ru-RU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4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запланировано и проведено:</a:t>
            </a:r>
            <a:endParaRPr lang="en-US" sz="1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/>
            <a:r>
              <a:rPr lang="en-US" sz="1400" dirty="0" smtClean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r>
              <a:rPr lang="ru-RU" sz="1400" dirty="0" smtClean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Выездные мероприятия по теме «Поддержка </a:t>
            </a:r>
            <a:r>
              <a:rPr lang="ru-RU" sz="1400" dirty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государства потребительской кооперации. Как создать </a:t>
            </a:r>
            <a:r>
              <a:rPr lang="ru-RU" sz="1400" dirty="0" err="1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СПоК</a:t>
            </a:r>
            <a:r>
              <a:rPr lang="ru-RU" sz="1400" dirty="0" smtClean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?» прошли </a:t>
            </a:r>
            <a:r>
              <a:rPr lang="ru-RU" sz="1400" dirty="0" err="1" smtClean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Нижнеудинский</a:t>
            </a:r>
            <a:r>
              <a:rPr lang="ru-RU" sz="1400" dirty="0" smtClean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район, </a:t>
            </a:r>
            <a:r>
              <a:rPr lang="ru-RU" sz="1400" dirty="0" err="1" smtClean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Осинский</a:t>
            </a:r>
            <a:r>
              <a:rPr lang="ru-RU" sz="1400" dirty="0" smtClean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район</a:t>
            </a:r>
            <a:endParaRPr lang="ru-RU" sz="140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/>
            <a:r>
              <a:rPr lang="en-US" sz="1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r>
              <a:rPr lang="ru-RU" sz="1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Вебинар по развитию сельского туризма </a:t>
            </a:r>
            <a:endParaRPr lang="ru-RU" sz="14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/>
            <a:r>
              <a:rPr lang="en-US" sz="1400" dirty="0" smtClean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r>
              <a:rPr lang="ru-RU" sz="1400" dirty="0" smtClean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  <a:r>
              <a:rPr lang="ru-RU" sz="1400" dirty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Вебинары по требованиям ветеринарного и земельного законодательства, использованию продукции животноводства и др.</a:t>
            </a:r>
          </a:p>
          <a:p>
            <a:pPr algn="just"/>
            <a:endParaRPr lang="ru-RU" sz="1400" dirty="0">
              <a:ln w="0"/>
              <a:solidFill>
                <a:schemeClr val="accent5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/>
            <a:r>
              <a:rPr lang="ru-RU" sz="1400" dirty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 начала года проведено </a:t>
            </a:r>
            <a:r>
              <a:rPr lang="en-US" sz="1400" dirty="0" smtClean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22</a:t>
            </a:r>
            <a:r>
              <a:rPr lang="ru-RU" sz="1400" dirty="0" smtClean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1400" dirty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вебинаров.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022E4445-72E4-82A5-673A-964EEBEA32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6650" y="3754887"/>
            <a:ext cx="11775056" cy="3031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15629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26C128D-6387-484B-DA09-04AD31B9D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BBA51FD-4B85-CD37-4C1E-EFD76D4BD7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10481094" y="217448"/>
            <a:ext cx="1311295" cy="573870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91159D36-0D5E-1BD9-9F72-01EB64BAC576}"/>
              </a:ext>
            </a:extLst>
          </p:cNvPr>
          <p:cNvSpPr txBox="1">
            <a:spLocks/>
          </p:cNvSpPr>
          <p:nvPr/>
        </p:nvSpPr>
        <p:spPr>
          <a:xfrm>
            <a:off x="282652" y="212823"/>
            <a:ext cx="8556548" cy="4671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5F3427"/>
                </a:solidFill>
                <a:latin typeface="+mn-lt"/>
              </a:rPr>
              <a:t>Услуги Центра компетенций  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BAFD2398-5DC5-753C-8E2C-9BE26CA0ED60}"/>
              </a:ext>
            </a:extLst>
          </p:cNvPr>
          <p:cNvCxnSpPr>
            <a:cxnSpLocks/>
          </p:cNvCxnSpPr>
          <p:nvPr/>
        </p:nvCxnSpPr>
        <p:spPr>
          <a:xfrm>
            <a:off x="399611" y="679957"/>
            <a:ext cx="3636680" cy="0"/>
          </a:xfrm>
          <a:prstGeom prst="line">
            <a:avLst/>
          </a:prstGeom>
          <a:ln>
            <a:solidFill>
              <a:srgbClr val="CC33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C580A7B-FC92-2058-90D0-EDEBDCFC44C8}"/>
              </a:ext>
            </a:extLst>
          </p:cNvPr>
          <p:cNvSpPr txBox="1"/>
          <p:nvPr/>
        </p:nvSpPr>
        <p:spPr>
          <a:xfrm>
            <a:off x="233335" y="797631"/>
            <a:ext cx="5862665" cy="26776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 algn="just"/>
            <a:r>
              <a:rPr lang="ru-RU" sz="1400" dirty="0"/>
              <a:t>2. Консультирование по вопросам организации предпринимательской деятельности в сельском хозяйстве: </a:t>
            </a:r>
          </a:p>
          <a:p>
            <a:pPr lvl="0" algn="just"/>
            <a:r>
              <a:rPr lang="ru-RU" sz="1400" dirty="0"/>
              <a:t>- сельскохозяйственного производства, </a:t>
            </a:r>
          </a:p>
          <a:p>
            <a:pPr lvl="0" algn="just"/>
            <a:r>
              <a:rPr lang="ru-RU" sz="1400" dirty="0"/>
              <a:t>- налогообложения, </a:t>
            </a:r>
          </a:p>
          <a:p>
            <a:pPr lvl="0" algn="just"/>
            <a:r>
              <a:rPr lang="ru-RU" sz="1400" dirty="0"/>
              <a:t>- отчетности, </a:t>
            </a:r>
          </a:p>
          <a:p>
            <a:pPr lvl="0" algn="just"/>
            <a:r>
              <a:rPr lang="ru-RU" sz="1400" dirty="0"/>
              <a:t>- участия в государственных программах поддержки сельского хозяйства</a:t>
            </a:r>
          </a:p>
          <a:p>
            <a:pPr lvl="0" algn="just"/>
            <a:r>
              <a:rPr lang="ru-RU" sz="1400" dirty="0"/>
              <a:t>«Агростартап», «Семейная ферма», «Агротуризм», «Развитие МТБ СПоК», «Развитие МТБ перерабатывающих предприятий</a:t>
            </a:r>
            <a:r>
              <a:rPr lang="ru-RU" sz="1400" dirty="0" smtClean="0"/>
              <a:t>». </a:t>
            </a:r>
          </a:p>
          <a:p>
            <a:pPr lvl="0" algn="just"/>
            <a:r>
              <a:rPr lang="ru-RU" sz="1400" dirty="0" smtClean="0">
                <a:cs typeface="Times New Roman" panose="02020603050405020304" pitchFamily="18" charset="0"/>
              </a:rPr>
              <a:t>3</a:t>
            </a:r>
            <a:r>
              <a:rPr lang="ru-RU" sz="1400" dirty="0">
                <a:cs typeface="Times New Roman" panose="02020603050405020304" pitchFamily="18" charset="0"/>
              </a:rPr>
              <a:t>. Подготовка и оформление документов для участия ИП, КФХ, СПоК, юрид. лиц в АПК в конкурсах на получение субсидий и грантов.</a:t>
            </a:r>
          </a:p>
          <a:p>
            <a:pPr marL="342900" indent="-342900" algn="just">
              <a:buAutoNum type="arabicPeriod" startAt="4"/>
            </a:pPr>
            <a:r>
              <a:rPr lang="ru-RU" sz="1400" dirty="0" smtClean="0">
                <a:cs typeface="Times New Roman" panose="02020603050405020304" pitchFamily="18" charset="0"/>
              </a:rPr>
              <a:t>Разработка </a:t>
            </a:r>
            <a:r>
              <a:rPr lang="ru-RU" sz="1400" dirty="0">
                <a:cs typeface="Times New Roman" panose="02020603050405020304" pitchFamily="18" charset="0"/>
              </a:rPr>
              <a:t>бизнес-планов для кредитования и получения </a:t>
            </a:r>
            <a:r>
              <a:rPr lang="ru-RU" sz="1400" dirty="0" smtClean="0">
                <a:cs typeface="Times New Roman" panose="02020603050405020304" pitchFamily="18" charset="0"/>
              </a:rPr>
              <a:t>грантов</a:t>
            </a:r>
          </a:p>
          <a:p>
            <a:pPr marL="342900" indent="-342900" algn="just">
              <a:buAutoNum type="arabicPeriod" startAt="4"/>
            </a:pPr>
            <a:endParaRPr lang="ru-RU" sz="1400" b="1" kern="1200" dirty="0">
              <a:solidFill>
                <a:srgbClr val="5F3427"/>
              </a:solidFill>
              <a:effectLst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FED4F873-843F-F633-AB24-5B791CE08DE2}"/>
              </a:ext>
            </a:extLst>
          </p:cNvPr>
          <p:cNvSpPr/>
          <p:nvPr/>
        </p:nvSpPr>
        <p:spPr>
          <a:xfrm>
            <a:off x="6288144" y="791318"/>
            <a:ext cx="5607683" cy="21510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Для начинающих предпринимателей: </a:t>
            </a:r>
          </a:p>
          <a:p>
            <a:pPr indent="85725" algn="just"/>
            <a:r>
              <a:rPr lang="ru-RU" sz="1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 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составление </a:t>
            </a:r>
            <a:r>
              <a:rPr lang="ru-RU" sz="1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ежеквартальной отчетности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</a:p>
          <a:p>
            <a:pPr indent="85725" algn="just"/>
            <a:r>
              <a:rPr lang="ru-RU" sz="1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 регистрация ИП,</a:t>
            </a:r>
          </a:p>
          <a:p>
            <a:pPr indent="85725" algn="just"/>
            <a:r>
              <a:rPr lang="ru-RU" sz="1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3. 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расчет баллов для участия в отборе на получение грантов, </a:t>
            </a:r>
          </a:p>
          <a:p>
            <a:pPr indent="85725" algn="just"/>
            <a:r>
              <a:rPr lang="ru-RU" sz="1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4. составление плана развития и плана расходов средств гранта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r>
              <a:rPr lang="ru-RU" sz="1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ru-RU" sz="1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4F2A2AA7-6E88-F567-3C95-5C7F026DF271}"/>
              </a:ext>
            </a:extLst>
          </p:cNvPr>
          <p:cNvSpPr/>
          <p:nvPr/>
        </p:nvSpPr>
        <p:spPr>
          <a:xfrm>
            <a:off x="6315964" y="3053753"/>
            <a:ext cx="5607683" cy="10351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Перечень услуг для заявителей на грант</a:t>
            </a:r>
          </a:p>
          <a:p>
            <a:pPr algn="just"/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Консультация, анализ предоставленных документов, сопоставление сведений, снятие копий, составление плана расходов, плана развития (бизнес-плана) и др.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E5FB542-97B2-D6A7-4ADB-D4DF2DF52D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3335" y="3808404"/>
            <a:ext cx="4507015" cy="3003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07865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973ACE2-AF1C-5122-123F-B505E88B1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84DCA6D4-E3B5-11F3-3D98-E26860CA1E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218" y="2654162"/>
            <a:ext cx="6220149" cy="414676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64B9CBD-84E5-AED6-2603-6F5DA8CDAB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486" y="2655940"/>
            <a:ext cx="5865041" cy="414676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BFD674D-6A54-AE9C-5C7A-09AE628977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10481094" y="217448"/>
            <a:ext cx="1311295" cy="573870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FB2DD3FC-3E0C-E7C4-A645-81435481B80B}"/>
              </a:ext>
            </a:extLst>
          </p:cNvPr>
          <p:cNvSpPr txBox="1">
            <a:spLocks/>
          </p:cNvSpPr>
          <p:nvPr/>
        </p:nvSpPr>
        <p:spPr>
          <a:xfrm>
            <a:off x="282652" y="212823"/>
            <a:ext cx="8556548" cy="4671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5F3427"/>
                </a:solidFill>
                <a:latin typeface="+mn-lt"/>
              </a:rPr>
              <a:t>Услуги Центра компетенций  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F1986F03-69E7-776D-7B3B-F456AC2DD8B2}"/>
              </a:ext>
            </a:extLst>
          </p:cNvPr>
          <p:cNvCxnSpPr>
            <a:cxnSpLocks/>
          </p:cNvCxnSpPr>
          <p:nvPr/>
        </p:nvCxnSpPr>
        <p:spPr>
          <a:xfrm>
            <a:off x="399611" y="679957"/>
            <a:ext cx="3636680" cy="0"/>
          </a:xfrm>
          <a:prstGeom prst="line">
            <a:avLst/>
          </a:prstGeom>
          <a:ln>
            <a:solidFill>
              <a:srgbClr val="CC33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880CEE6D-C481-2E1A-AA1A-44D07DE44FBD}"/>
              </a:ext>
            </a:extLst>
          </p:cNvPr>
          <p:cNvSpPr txBox="1"/>
          <p:nvPr/>
        </p:nvSpPr>
        <p:spPr>
          <a:xfrm>
            <a:off x="276594" y="900574"/>
            <a:ext cx="5670522" cy="13849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 algn="just"/>
            <a:r>
              <a:rPr lang="ru-RU" sz="1400" dirty="0"/>
              <a:t>5. Подготовка отчетов об эффективности и результативности реализации проектов получателями грантов: Агростартап, развитие семейной фермы, строительство и комплектация откормочных площадок, Агротуризм, материально-техническое развитие кооперативов, перерабатывающих предприятий и др.</a:t>
            </a:r>
          </a:p>
          <a:p>
            <a:pPr lvl="0" algn="just"/>
            <a:endParaRPr lang="ru-RU" sz="1400" b="1" kern="1200" dirty="0">
              <a:solidFill>
                <a:srgbClr val="5F3427"/>
              </a:solidFill>
              <a:effectLst/>
              <a:ea typeface="+mn-ea"/>
              <a:cs typeface="+mn-c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6D5C219A-6334-D931-4E77-BB596269AF17}"/>
              </a:ext>
            </a:extLst>
          </p:cNvPr>
          <p:cNvSpPr/>
          <p:nvPr/>
        </p:nvSpPr>
        <p:spPr>
          <a:xfrm>
            <a:off x="6184706" y="900574"/>
            <a:ext cx="5607683" cy="13849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Для получателей гранта «Агростартап» : </a:t>
            </a:r>
          </a:p>
          <a:p>
            <a:pPr algn="just"/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 Отчет об эффективности реализации плана развития фермерского хозяйства, отчета о расходах и отчета о результативности.</a:t>
            </a:r>
          </a:p>
          <a:p>
            <a:pPr algn="just"/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Отчеты выполняются в табличной форме (</a:t>
            </a:r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excel)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и направляются Главе. После согласования Главой – в управление сельского хозяйства.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4FA3C19-E32E-DBEB-D7D4-75C88ED9758C}"/>
              </a:ext>
            </a:extLst>
          </p:cNvPr>
          <p:cNvSpPr txBox="1"/>
          <p:nvPr/>
        </p:nvSpPr>
        <p:spPr>
          <a:xfrm>
            <a:off x="78486" y="2655940"/>
            <a:ext cx="11713903" cy="9251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" indent="95250" algn="ctr"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</a:pPr>
            <a:r>
              <a:rPr lang="ru-RU" sz="1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Основная доля консультаций Центра компетенций  - консультации по оказанию государственной поддержки Министерством сельского хозяйства Иркутской области, в т.ч. оформление документов и составление планов развития для участия в получении грантов и субсидий, формирование отчетности.</a:t>
            </a:r>
            <a:endParaRPr lang="ru-RU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0735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98A2984-49ED-D9E8-002D-D32607037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9865339-62D6-2060-7A14-1FF15AD7D2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10748513" y="217448"/>
            <a:ext cx="1043876" cy="456838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8FB24EE4-972A-B74F-7A2F-699943498CAB}"/>
              </a:ext>
            </a:extLst>
          </p:cNvPr>
          <p:cNvSpPr txBox="1">
            <a:spLocks/>
          </p:cNvSpPr>
          <p:nvPr/>
        </p:nvSpPr>
        <p:spPr>
          <a:xfrm>
            <a:off x="282652" y="212823"/>
            <a:ext cx="8556548" cy="4671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5F3427"/>
                </a:solidFill>
                <a:latin typeface="+mn-lt"/>
              </a:rPr>
              <a:t>Постановление Правительства Иркутской области от 11 июля 2013 года</a:t>
            </a:r>
          </a:p>
          <a:p>
            <a:r>
              <a:rPr lang="ru-RU" sz="2800" b="1" dirty="0">
                <a:solidFill>
                  <a:srgbClr val="5F3427"/>
                </a:solidFill>
                <a:latin typeface="+mn-lt"/>
              </a:rPr>
              <a:t>№ </a:t>
            </a:r>
            <a:r>
              <a:rPr lang="ru-RU" sz="2800" b="1" dirty="0" smtClean="0">
                <a:solidFill>
                  <a:srgbClr val="5F3427"/>
                </a:solidFill>
                <a:latin typeface="+mn-lt"/>
              </a:rPr>
              <a:t>255-пп</a:t>
            </a:r>
            <a:endParaRPr lang="ru-RU" sz="2800" b="1" dirty="0">
              <a:solidFill>
                <a:srgbClr val="5F3427"/>
              </a:solidFill>
              <a:latin typeface="+mn-lt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4106A3D3-CF41-233F-3C68-88B9BCB20AB5}"/>
              </a:ext>
            </a:extLst>
          </p:cNvPr>
          <p:cNvCxnSpPr>
            <a:cxnSpLocks/>
          </p:cNvCxnSpPr>
          <p:nvPr/>
        </p:nvCxnSpPr>
        <p:spPr>
          <a:xfrm>
            <a:off x="399611" y="679957"/>
            <a:ext cx="3636680" cy="0"/>
          </a:xfrm>
          <a:prstGeom prst="line">
            <a:avLst/>
          </a:prstGeom>
          <a:ln>
            <a:solidFill>
              <a:srgbClr val="CC33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0D69881-4799-F3D0-2EE0-365FC67B9429}"/>
              </a:ext>
            </a:extLst>
          </p:cNvPr>
          <p:cNvSpPr txBox="1"/>
          <p:nvPr/>
        </p:nvSpPr>
        <p:spPr>
          <a:xfrm>
            <a:off x="3620864" y="674286"/>
            <a:ext cx="8418318" cy="143116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indent="342900" algn="just">
              <a:spcBef>
                <a:spcPts val="1000"/>
              </a:spcBef>
            </a:pPr>
            <a:r>
              <a:rPr lang="ru-RU" sz="1400" b="1" dirty="0">
                <a:effectLst/>
                <a:ea typeface="Times New Roman" panose="02020603050405020304" pitchFamily="18" charset="0"/>
              </a:rPr>
              <a:t>ГРАНТ «АГРОСТАРТАП»</a:t>
            </a:r>
            <a:r>
              <a:rPr lang="ru-RU" sz="1400" dirty="0">
                <a:effectLst/>
                <a:ea typeface="Times New Roman" panose="02020603050405020304" pitchFamily="18" charset="0"/>
              </a:rPr>
              <a:t> </a:t>
            </a:r>
            <a:r>
              <a:rPr lang="ru-RU" sz="1200" dirty="0">
                <a:effectLst/>
                <a:ea typeface="Times New Roman" panose="02020603050405020304" pitchFamily="18" charset="0"/>
              </a:rPr>
              <a:t>не более 90 процентов затрат:</a:t>
            </a:r>
          </a:p>
          <a:p>
            <a:pPr indent="342900" algn="just">
              <a:spcBef>
                <a:spcPts val="1000"/>
              </a:spcBef>
            </a:pPr>
            <a:r>
              <a:rPr lang="ru-RU" sz="1200" dirty="0">
                <a:effectLst/>
                <a:ea typeface="Times New Roman" panose="02020603050405020304" pitchFamily="18" charset="0"/>
              </a:rPr>
              <a:t>а) по разведению КРС мясного или молочного направлений продуктивности - в размере не превышающем </a:t>
            </a:r>
            <a:r>
              <a:rPr lang="ru-RU" sz="1200" b="1" dirty="0" smtClean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5 </a:t>
            </a:r>
            <a:r>
              <a:rPr lang="ru-RU" sz="1200" b="1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млн. </a:t>
            </a:r>
            <a:r>
              <a:rPr lang="ru-RU" sz="1200" b="1" dirty="0" smtClean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рублей;</a:t>
            </a:r>
            <a:endParaRPr lang="en-US" sz="1200" dirty="0">
              <a:effectLst/>
              <a:ea typeface="Times New Roman" panose="02020603050405020304" pitchFamily="18" charset="0"/>
            </a:endParaRPr>
          </a:p>
          <a:p>
            <a:pPr indent="342900" algn="just">
              <a:spcBef>
                <a:spcPts val="1000"/>
              </a:spcBef>
            </a:pPr>
            <a:r>
              <a:rPr lang="ru-RU" sz="1200" dirty="0" smtClean="0">
                <a:effectLst/>
                <a:ea typeface="Times New Roman" panose="02020603050405020304" pitchFamily="18" charset="0"/>
              </a:rPr>
              <a:t>б) </a:t>
            </a:r>
            <a:r>
              <a:rPr lang="ru-RU" sz="1200" dirty="0">
                <a:effectLst/>
                <a:ea typeface="Times New Roman" panose="02020603050405020304" pitchFamily="18" charset="0"/>
              </a:rPr>
              <a:t>по иным направлениям проекта создания и (или) развития хозяйства - в размере, </a:t>
            </a:r>
            <a:r>
              <a:rPr lang="ru-RU" sz="1200" b="1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не более </a:t>
            </a:r>
            <a:r>
              <a:rPr lang="ru-RU" sz="1200" b="1" dirty="0" smtClean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3 млн</a:t>
            </a:r>
            <a:r>
              <a:rPr lang="ru-RU" sz="1200" dirty="0">
                <a:effectLst/>
                <a:ea typeface="Times New Roman" panose="02020603050405020304" pitchFamily="18" charset="0"/>
              </a:rPr>
              <a:t>. рублей</a:t>
            </a:r>
            <a:r>
              <a:rPr lang="ru-RU" sz="1200" dirty="0">
                <a:ea typeface="Times New Roman" panose="02020603050405020304" pitchFamily="18" charset="0"/>
              </a:rPr>
              <a:t>; </a:t>
            </a:r>
            <a:endParaRPr lang="ru-RU" sz="1200" dirty="0" smtClean="0">
              <a:ea typeface="Times New Roman" panose="02020603050405020304" pitchFamily="18" charset="0"/>
            </a:endParaRPr>
          </a:p>
          <a:p>
            <a:pPr indent="342900" algn="just">
              <a:spcBef>
                <a:spcPts val="1000"/>
              </a:spcBef>
            </a:pPr>
            <a:r>
              <a:rPr lang="ru-RU" sz="1200" dirty="0" smtClean="0"/>
              <a:t>размер </a:t>
            </a:r>
            <a:r>
              <a:rPr lang="ru-RU" sz="1200" dirty="0"/>
              <a:t>гранта не может быть менее </a:t>
            </a:r>
            <a:r>
              <a:rPr lang="ru-RU" sz="1200" b="1" dirty="0">
                <a:solidFill>
                  <a:srgbClr val="C00000"/>
                </a:solidFill>
              </a:rPr>
              <a:t>1,5 млн. рублей</a:t>
            </a:r>
            <a:r>
              <a:rPr lang="ru-RU" sz="1200" dirty="0"/>
              <a:t>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0581A992-3C7D-F5AA-0BE7-2A915E29D928}"/>
              </a:ext>
            </a:extLst>
          </p:cNvPr>
          <p:cNvSpPr/>
          <p:nvPr/>
        </p:nvSpPr>
        <p:spPr>
          <a:xfrm>
            <a:off x="149525" y="735637"/>
            <a:ext cx="3114136" cy="293882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в 2024 году в оборе участвовали 53 участника, прошли отбор 16 фермеров  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7868A4D-FAEC-C417-82DE-252AF376B2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54008" y="3927752"/>
            <a:ext cx="3855530" cy="289164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83D4CACE-58DB-0965-4C82-60B2CEDCDD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25905" y="3889153"/>
            <a:ext cx="4456563" cy="296884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156BD311-8BF4-9FB6-0C60-1387EE521C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616" y="4309492"/>
            <a:ext cx="3584248" cy="2389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69024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EA8331B-A6B9-0703-0BF7-94133E1BD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41B5007-07A7-6F97-D30B-CA528C194F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10481094" y="217448"/>
            <a:ext cx="1311295" cy="57387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344751F0-3E90-EF90-E6D7-8DCB955B1A83}"/>
              </a:ext>
            </a:extLst>
          </p:cNvPr>
          <p:cNvSpPr/>
          <p:nvPr/>
        </p:nvSpPr>
        <p:spPr>
          <a:xfrm>
            <a:off x="4784761" y="734381"/>
            <a:ext cx="6718042" cy="28649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42900" algn="just"/>
            <a:r>
              <a:rPr lang="ru-RU" sz="1200" b="1" dirty="0">
                <a:solidFill>
                  <a:schemeClr val="tx1"/>
                </a:solidFill>
                <a:ea typeface="Times New Roman" panose="02020603050405020304" pitchFamily="18" charset="0"/>
              </a:rPr>
              <a:t>Постановление Правительства Иркутской области от 11 июля 2013 года</a:t>
            </a:r>
          </a:p>
          <a:p>
            <a:pPr indent="342900" algn="just"/>
            <a:r>
              <a:rPr lang="ru-RU" sz="1200" b="1" dirty="0">
                <a:solidFill>
                  <a:schemeClr val="tx1"/>
                </a:solidFill>
                <a:ea typeface="Times New Roman" panose="02020603050405020304" pitchFamily="18" charset="0"/>
              </a:rPr>
              <a:t>№ 254-пп</a:t>
            </a:r>
          </a:p>
          <a:p>
            <a:pPr indent="342900" algn="just"/>
            <a:r>
              <a:rPr lang="ru-RU" sz="1200" b="1" dirty="0" smtClean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ГРАНТ</a:t>
            </a:r>
            <a:r>
              <a:rPr lang="ru-RU" sz="1200" dirty="0" smtClean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НА РАЗВИТИЕ </a:t>
            </a:r>
            <a:r>
              <a:rPr lang="ru-RU" sz="1200" u="sng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СЕМЕЙНОЙ ФЕРМЫ</a:t>
            </a:r>
            <a:r>
              <a:rPr lang="ru-RU" sz="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для финансового обеспечения затрат в целях реализации </a:t>
            </a:r>
            <a:r>
              <a:rPr lang="ru-RU" sz="1200" u="sng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проекта грантополучателя </a:t>
            </a:r>
            <a:r>
              <a:rPr lang="ru-RU" sz="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и трудоустройства на постоянную работу новых работников</a:t>
            </a:r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в размере, </a:t>
            </a:r>
            <a:r>
              <a:rPr lang="ru-RU" sz="1200" b="1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не более 30 млн. рублей</a:t>
            </a:r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но </a:t>
            </a:r>
          </a:p>
          <a:p>
            <a:pPr indent="342900" algn="just"/>
            <a:r>
              <a:rPr lang="ru-RU" sz="1200" b="1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не более 60 % </a:t>
            </a:r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стоимости проекта грантополучателя. </a:t>
            </a:r>
          </a:p>
          <a:p>
            <a:pPr indent="342900" algn="just"/>
            <a:r>
              <a:rPr lang="ru-RU" sz="1200" dirty="0">
                <a:solidFill>
                  <a:schemeClr val="tx1"/>
                </a:solidFill>
                <a:cs typeface="Times New Roman" panose="02020603050405020304" pitchFamily="18" charset="0"/>
              </a:rPr>
              <a:t>Размер гранта не может быть менее </a:t>
            </a:r>
            <a:r>
              <a:rPr lang="ru-RU" sz="12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10 </a:t>
            </a:r>
            <a:r>
              <a:rPr lang="ru-RU" sz="1200" dirty="0">
                <a:solidFill>
                  <a:schemeClr val="tx1"/>
                </a:solidFill>
                <a:cs typeface="Times New Roman" panose="02020603050405020304" pitchFamily="18" charset="0"/>
              </a:rPr>
              <a:t>млн. рублей.</a:t>
            </a:r>
          </a:p>
          <a:p>
            <a:pPr indent="342900" algn="just"/>
            <a:r>
              <a:rPr lang="ru-RU" sz="1200" u="sng" dirty="0">
                <a:solidFill>
                  <a:schemeClr val="tx1"/>
                </a:solidFill>
                <a:ea typeface="Times New Roman" panose="02020603050405020304" pitchFamily="18" charset="0"/>
              </a:rPr>
              <a:t> проект грантополучателя </a:t>
            </a:r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</a:rPr>
              <a:t>- бизнес-план, включающий направления расходов и условия использования грантов, а также плановые показатели деятельности, обязательства;</a:t>
            </a:r>
          </a:p>
          <a:p>
            <a:pPr indent="342900" algn="just"/>
            <a:r>
              <a:rPr lang="ru-RU" sz="1200" u="sng" dirty="0">
                <a:solidFill>
                  <a:schemeClr val="tx1"/>
                </a:solidFill>
                <a:ea typeface="Times New Roman" panose="02020603050405020304" pitchFamily="18" charset="0"/>
              </a:rPr>
              <a:t>«семейная ферма</a:t>
            </a:r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</a:rPr>
              <a:t>» - КФХ, число членов которого составляет 2 (включая главу) и более членов семьи, или индивидуальный предприниматель, являющийся главой КФХ, в состав членов которого входят 2 и более членов, зарегистрированные гражданином РФ на сельской территории, осуществляющие деятельность более 12 месяцев с даты регистрации на сельской территории;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565257C9-B3FD-948D-58B9-8EEEA550900B}"/>
              </a:ext>
            </a:extLst>
          </p:cNvPr>
          <p:cNvSpPr/>
          <p:nvPr/>
        </p:nvSpPr>
        <p:spPr>
          <a:xfrm>
            <a:off x="259355" y="3901639"/>
            <a:ext cx="5504738" cy="252245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42900" algn="just"/>
            <a:r>
              <a:rPr lang="ru-RU" sz="1200" b="1" u="sng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Средства гранта </a:t>
            </a:r>
            <a:r>
              <a:rPr lang="ru-RU" sz="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направляются на:</a:t>
            </a:r>
          </a:p>
          <a:p>
            <a:pPr indent="342900" algn="just"/>
            <a:r>
              <a:rPr lang="ru-RU" sz="1200" dirty="0" smtClean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приобретение</a:t>
            </a:r>
            <a:r>
              <a:rPr lang="ru-RU" sz="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, строительство, реконструкция, капитальный ремонт или модернизация объектов, в т</a:t>
            </a:r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</a:rPr>
              <a:t>.ч. приобретение </a:t>
            </a:r>
            <a:r>
              <a:rPr lang="ru-RU" sz="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модульных объектов, для производства, хранения и переработки сельхозпродукции;</a:t>
            </a:r>
          </a:p>
          <a:p>
            <a:pPr indent="342900" algn="just"/>
            <a:r>
              <a:rPr lang="ru-RU" sz="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комплектацию объектов оборудованием и его монтаж, включая автономные источники электро- и газоснабжения;</a:t>
            </a:r>
          </a:p>
          <a:p>
            <a:pPr indent="342900" algn="just"/>
            <a:r>
              <a:rPr lang="ru-RU" sz="1200" dirty="0" smtClean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уплату </a:t>
            </a:r>
            <a:r>
              <a:rPr lang="ru-RU" sz="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расходов, связанных с доставкой имущества;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904902A2-2C68-F3B9-F9D4-8E96E0E8293B}"/>
              </a:ext>
            </a:extLst>
          </p:cNvPr>
          <p:cNvSpPr/>
          <p:nvPr/>
        </p:nvSpPr>
        <p:spPr>
          <a:xfrm>
            <a:off x="3785850" y="70494"/>
            <a:ext cx="4238309" cy="467134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u="sng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Поддержка СЕМЕЙНОЙ ФЕРМЫ</a:t>
            </a:r>
            <a:endParaRPr lang="ru-RU" dirty="0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xmlns="" id="{F966E0D2-9683-5F77-099E-FE496892540E}"/>
              </a:ext>
            </a:extLst>
          </p:cNvPr>
          <p:cNvSpPr/>
          <p:nvPr/>
        </p:nvSpPr>
        <p:spPr>
          <a:xfrm>
            <a:off x="524179" y="410060"/>
            <a:ext cx="3039448" cy="229237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Грант</a:t>
            </a:r>
          </a:p>
          <a:p>
            <a:pPr algn="ctr"/>
            <a:r>
              <a:rPr lang="ru-RU" sz="1200" b="1" dirty="0">
                <a:ln w="0"/>
                <a:solidFill>
                  <a:schemeClr val="accent4">
                    <a:lumMod val="40000"/>
                    <a:lumOff val="60000"/>
                  </a:schemeClr>
                </a:solidFill>
              </a:rPr>
              <a:t>Создание, реконструкция, капитальный ремонт или модернизация </a:t>
            </a:r>
            <a:r>
              <a:rPr lang="ru-RU" sz="1200" b="1" dirty="0" smtClean="0">
                <a:ln w="0"/>
                <a:solidFill>
                  <a:schemeClr val="accent4">
                    <a:lumMod val="40000"/>
                    <a:lumOff val="60000"/>
                  </a:schemeClr>
                </a:solidFill>
              </a:rPr>
              <a:t>объекта</a:t>
            </a:r>
            <a:endParaRPr lang="en-US" sz="1200" b="1" dirty="0" smtClean="0">
              <a:ln w="0"/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algn="ctr"/>
            <a:endParaRPr lang="ru-RU" sz="1200" b="1" dirty="0">
              <a:ln w="0"/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336734" y="4116291"/>
            <a:ext cx="5061233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В текущем году в отборе приняли участие 4 СХТ, совместно с ЦКСХ подготовлены 3 проекта   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7889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7C8D4E1-0B96-0FF7-438F-0E03A047E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8CA7595-AC81-30AA-377A-2274B5BB8F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10481094" y="217448"/>
            <a:ext cx="1311295" cy="573870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BE50943E-451E-1E7A-8201-1D32BDD0DBCF}"/>
              </a:ext>
            </a:extLst>
          </p:cNvPr>
          <p:cNvSpPr txBox="1">
            <a:spLocks/>
          </p:cNvSpPr>
          <p:nvPr/>
        </p:nvSpPr>
        <p:spPr>
          <a:xfrm>
            <a:off x="282651" y="212822"/>
            <a:ext cx="8072209" cy="9660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solidFill>
                  <a:srgbClr val="5F3427"/>
                </a:solidFill>
                <a:latin typeface="+mn-lt"/>
              </a:rPr>
              <a:t>Постановление </a:t>
            </a:r>
            <a:r>
              <a:rPr lang="ru-RU" sz="2800" b="1" dirty="0">
                <a:solidFill>
                  <a:srgbClr val="5F3427"/>
                </a:solidFill>
                <a:latin typeface="+mn-lt"/>
              </a:rPr>
              <a:t>Правительства Иркутской области от 12 июля 2021 </a:t>
            </a:r>
            <a:r>
              <a:rPr lang="ru-RU" sz="2800" b="1" dirty="0" smtClean="0">
                <a:solidFill>
                  <a:srgbClr val="5F3427"/>
                </a:solidFill>
                <a:latin typeface="+mn-lt"/>
              </a:rPr>
              <a:t>года № </a:t>
            </a:r>
            <a:r>
              <a:rPr lang="ru-RU" sz="2800" b="1" dirty="0">
                <a:solidFill>
                  <a:srgbClr val="5F3427"/>
                </a:solidFill>
                <a:latin typeface="+mn-lt"/>
              </a:rPr>
              <a:t>471-пп (субсидии</a:t>
            </a:r>
            <a:r>
              <a:rPr lang="ru-RU" sz="2800" b="1" dirty="0" smtClean="0">
                <a:solidFill>
                  <a:srgbClr val="5F3427"/>
                </a:solidFill>
                <a:latin typeface="+mn-lt"/>
              </a:rPr>
              <a:t>),</a:t>
            </a:r>
            <a:endParaRPr lang="ru-RU" sz="2800" b="1" dirty="0">
              <a:solidFill>
                <a:srgbClr val="5F3427"/>
              </a:solidFill>
              <a:latin typeface="+mn-lt"/>
            </a:endParaRPr>
          </a:p>
          <a:p>
            <a:r>
              <a:rPr lang="ru-RU" sz="2800" b="1" dirty="0" smtClean="0">
                <a:solidFill>
                  <a:srgbClr val="5F3427"/>
                </a:solidFill>
                <a:latin typeface="+mn-lt"/>
              </a:rPr>
              <a:t>постановление </a:t>
            </a:r>
            <a:r>
              <a:rPr lang="ru-RU" sz="2800" b="1" dirty="0">
                <a:solidFill>
                  <a:srgbClr val="5F3427"/>
                </a:solidFill>
                <a:latin typeface="+mn-lt"/>
              </a:rPr>
              <a:t>Правительства Иркутской области от </a:t>
            </a:r>
            <a:r>
              <a:rPr lang="ru-RU" sz="2800" b="1" dirty="0" smtClean="0">
                <a:solidFill>
                  <a:srgbClr val="5F3427"/>
                </a:solidFill>
                <a:latin typeface="+mn-lt"/>
              </a:rPr>
              <a:t>26 октября 2015 года № </a:t>
            </a:r>
            <a:r>
              <a:rPr lang="en-US" sz="2800" b="1" dirty="0" smtClean="0">
                <a:solidFill>
                  <a:srgbClr val="5F3427"/>
                </a:solidFill>
                <a:latin typeface="+mn-lt"/>
              </a:rPr>
              <a:t>536</a:t>
            </a:r>
            <a:r>
              <a:rPr lang="ru-RU" sz="2800" b="1" dirty="0" smtClean="0">
                <a:solidFill>
                  <a:srgbClr val="5F3427"/>
                </a:solidFill>
                <a:latin typeface="+mn-lt"/>
              </a:rPr>
              <a:t>-</a:t>
            </a:r>
            <a:r>
              <a:rPr lang="ru-RU" sz="2800" b="1" dirty="0" err="1" smtClean="0">
                <a:solidFill>
                  <a:srgbClr val="5F3427"/>
                </a:solidFill>
                <a:latin typeface="+mn-lt"/>
              </a:rPr>
              <a:t>пп</a:t>
            </a:r>
            <a:r>
              <a:rPr lang="ru-RU" sz="2800" b="1" dirty="0" smtClean="0">
                <a:solidFill>
                  <a:srgbClr val="5F3427"/>
                </a:solidFill>
                <a:latin typeface="+mn-lt"/>
              </a:rPr>
              <a:t> </a:t>
            </a:r>
            <a:r>
              <a:rPr lang="ru-RU" sz="2800" b="1" dirty="0">
                <a:solidFill>
                  <a:srgbClr val="5F3427"/>
                </a:solidFill>
                <a:latin typeface="+mn-lt"/>
              </a:rPr>
              <a:t>(грант</a:t>
            </a:r>
            <a:r>
              <a:rPr lang="ru-RU" sz="2800" b="1" dirty="0" smtClean="0">
                <a:solidFill>
                  <a:srgbClr val="5F3427"/>
                </a:solidFill>
                <a:latin typeface="+mn-lt"/>
              </a:rPr>
              <a:t>)</a:t>
            </a:r>
            <a:endParaRPr lang="ru-RU" sz="2300" b="1" dirty="0">
              <a:solidFill>
                <a:srgbClr val="5F3427"/>
              </a:solidFill>
              <a:latin typeface="+mn-lt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D09AF997-6447-8A9E-F1BE-C991CC750088}"/>
              </a:ext>
            </a:extLst>
          </p:cNvPr>
          <p:cNvCxnSpPr>
            <a:cxnSpLocks/>
          </p:cNvCxnSpPr>
          <p:nvPr/>
        </p:nvCxnSpPr>
        <p:spPr>
          <a:xfrm>
            <a:off x="399866" y="1254611"/>
            <a:ext cx="3636680" cy="0"/>
          </a:xfrm>
          <a:prstGeom prst="line">
            <a:avLst/>
          </a:prstGeom>
          <a:ln>
            <a:solidFill>
              <a:srgbClr val="CC33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49AF879B-0112-ED07-E246-974B03DEA701}"/>
              </a:ext>
            </a:extLst>
          </p:cNvPr>
          <p:cNvSpPr txBox="1"/>
          <p:nvPr/>
        </p:nvSpPr>
        <p:spPr>
          <a:xfrm>
            <a:off x="6321129" y="1254611"/>
            <a:ext cx="5820598" cy="14157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indent="180975" algn="just"/>
            <a:r>
              <a:rPr lang="ru-RU" sz="1400" dirty="0">
                <a:effectLst/>
                <a:ea typeface="Times New Roman" panose="02020603050405020304" pitchFamily="18" charset="0"/>
              </a:rPr>
              <a:t>ГРАНТ </a:t>
            </a:r>
            <a:r>
              <a:rPr lang="ru-RU" sz="1400" dirty="0">
                <a:ea typeface="Times New Roman" panose="02020603050405020304" pitchFamily="18" charset="0"/>
              </a:rPr>
              <a:t>СПоК </a:t>
            </a:r>
            <a:r>
              <a:rPr lang="ru-RU" sz="1200" dirty="0">
                <a:effectLst/>
                <a:ea typeface="Times New Roman" panose="02020603050405020304" pitchFamily="18" charset="0"/>
              </a:rPr>
              <a:t>для финансового обеспечения затрат на приобретение имущества и его внесение в НФ кооператива в целях реализации проекта грантополучателя и трудоустройства на постоянную работу новых работников (не менее 1 нового работника на каждые 10 млн. рублей гранта</a:t>
            </a:r>
            <a:r>
              <a:rPr lang="ru-RU" sz="1200" dirty="0" smtClean="0">
                <a:effectLst/>
                <a:ea typeface="Times New Roman" panose="02020603050405020304" pitchFamily="18" charset="0"/>
              </a:rPr>
              <a:t>). </a:t>
            </a:r>
            <a:endParaRPr lang="en-US" sz="1200" dirty="0" smtClean="0">
              <a:effectLst/>
              <a:ea typeface="Times New Roman" panose="02020603050405020304" pitchFamily="18" charset="0"/>
            </a:endParaRPr>
          </a:p>
          <a:p>
            <a:pPr indent="180975" algn="just"/>
            <a:r>
              <a:rPr lang="ru-RU" sz="1200" dirty="0" smtClean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Грант</a:t>
            </a:r>
            <a:r>
              <a:rPr lang="ru-RU" sz="1200" dirty="0" smtClean="0">
                <a:ea typeface="Times New Roman" panose="02020603050405020304" pitchFamily="18" charset="0"/>
              </a:rPr>
              <a:t> </a:t>
            </a:r>
            <a:r>
              <a:rPr lang="ru-RU" sz="1200" dirty="0">
                <a:ea typeface="Times New Roman" panose="02020603050405020304" pitchFamily="18" charset="0"/>
              </a:rPr>
              <a:t>СПоК</a:t>
            </a:r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в размере </a:t>
            </a:r>
            <a:r>
              <a:rPr lang="ru-RU" sz="1200" b="1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не более </a:t>
            </a:r>
            <a:r>
              <a:rPr lang="en-US" sz="1200" b="1" dirty="0" smtClean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ru-RU" sz="1200" b="1" dirty="0" smtClean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но </a:t>
            </a:r>
            <a:r>
              <a:rPr lang="ru-RU" sz="1200" b="1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не более 60 % </a:t>
            </a:r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стоимости проекта грантополучателя. </a:t>
            </a:r>
          </a:p>
          <a:p>
            <a:pPr indent="180975" algn="just"/>
            <a:r>
              <a:rPr lang="ru-RU" sz="1200" dirty="0">
                <a:solidFill>
                  <a:schemeClr val="tx1"/>
                </a:solidFill>
                <a:cs typeface="Times New Roman" panose="02020603050405020304" pitchFamily="18" charset="0"/>
              </a:rPr>
              <a:t>Размер гранта не может быть менее 5 млн. рублей.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72D332B-1D07-06F3-1121-345E08E01C06}"/>
              </a:ext>
            </a:extLst>
          </p:cNvPr>
          <p:cNvSpPr txBox="1"/>
          <p:nvPr/>
        </p:nvSpPr>
        <p:spPr>
          <a:xfrm>
            <a:off x="399866" y="1373985"/>
            <a:ext cx="5266329" cy="523220"/>
          </a:xfrm>
          <a:prstGeom prst="rect">
            <a:avLst/>
          </a:prstGeom>
          <a:solidFill>
            <a:srgbClr val="DEEBF7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ts val="1000"/>
              </a:spcBef>
            </a:pPr>
            <a:r>
              <a:rPr lang="ru-RU" sz="1400" b="1" dirty="0">
                <a:effectLst/>
                <a:ea typeface="Times New Roman" panose="02020603050405020304" pitchFamily="18" charset="0"/>
              </a:rPr>
              <a:t>Поддержка сельскохозяйственных потребительских кооперативов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3103578E-4159-B864-82AE-E7CBFE6A0A6D}"/>
              </a:ext>
            </a:extLst>
          </p:cNvPr>
          <p:cNvSpPr txBox="1"/>
          <p:nvPr/>
        </p:nvSpPr>
        <p:spPr>
          <a:xfrm>
            <a:off x="6321129" y="4189205"/>
            <a:ext cx="5682556" cy="229610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indent="342900" algn="just"/>
            <a:r>
              <a:rPr lang="ru-RU" sz="12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Средства гранта направляются:</a:t>
            </a:r>
          </a:p>
          <a:p>
            <a:pPr indent="342900" algn="just"/>
            <a:r>
              <a:rPr lang="ru-RU" sz="1200" dirty="0">
                <a:effectLst/>
                <a:ea typeface="Times New Roman" panose="02020603050405020304" pitchFamily="18" charset="0"/>
              </a:rPr>
              <a:t>приобретение, строительство, капремонт, реконструкция или модернизация объектов, в т.ч. приобретение модульных объектов, по заготовке, хранению, подработке, переработке, сортировке, убою, первичной переработке, подготовке к реализации и реализации сельхозпродукции, пищевых лесных ресурсов и продуктов переработки указанной продукции и пищевых лесных ресурсов;</a:t>
            </a:r>
          </a:p>
          <a:p>
            <a:pPr indent="342900" algn="just"/>
            <a:r>
              <a:rPr lang="ru-RU" sz="1200" dirty="0">
                <a:effectLst/>
                <a:ea typeface="Times New Roman" panose="02020603050405020304" pitchFamily="18" charset="0"/>
              </a:rPr>
              <a:t>приобретение и монтаж оборудования для объектов, предназначенных для заготовки, хранения, подработки, переработки, сортировки, убоя, первичной переработки, охлаждения, подготовки к реализации, погрузки, разгрузки сельхозпродукции, транспортировки и реализации пищевых лесных ресурсов и продуктов переработки указанной продукции и пищевых лесных ресурсов;</a:t>
            </a:r>
          </a:p>
          <a:p>
            <a:pPr indent="342900" algn="just"/>
            <a:r>
              <a:rPr lang="ru-RU" sz="1200" dirty="0">
                <a:effectLst/>
                <a:ea typeface="Times New Roman" panose="02020603050405020304" pitchFamily="18" charset="0"/>
              </a:rPr>
              <a:t>доставка оборудования</a:t>
            </a:r>
            <a:r>
              <a:rPr lang="ru-RU" sz="1200" dirty="0" smtClean="0">
                <a:effectLst/>
                <a:ea typeface="Times New Roman" panose="02020603050405020304" pitchFamily="18" charset="0"/>
              </a:rPr>
              <a:t>;</a:t>
            </a:r>
            <a:endParaRPr lang="ru-RU" sz="12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xmlns="" id="{17380783-1B53-EEFD-B678-094112F578E9}"/>
              </a:ext>
            </a:extLst>
          </p:cNvPr>
          <p:cNvSpPr/>
          <p:nvPr/>
        </p:nvSpPr>
        <p:spPr>
          <a:xfrm>
            <a:off x="230234" y="1972968"/>
            <a:ext cx="2724158" cy="1434522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ГРАНТ СПоК</a:t>
            </a:r>
          </a:p>
          <a:p>
            <a:pPr algn="ctr"/>
            <a:r>
              <a:rPr lang="ru-RU" sz="1200" dirty="0">
                <a:ln w="0"/>
                <a:solidFill>
                  <a:schemeClr val="tx1"/>
                </a:solidFill>
              </a:rPr>
              <a:t>Создание, реконструкция, капитальный ремонт или модернизация объекта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A2E09823-E6BF-CD15-1157-99761900AA11}"/>
              </a:ext>
            </a:extLst>
          </p:cNvPr>
          <p:cNvSpPr/>
          <p:nvPr/>
        </p:nvSpPr>
        <p:spPr>
          <a:xfrm>
            <a:off x="3263029" y="1972968"/>
            <a:ext cx="2749463" cy="1514574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effectLst/>
                <a:ea typeface="Times New Roman" panose="02020603050405020304" pitchFamily="18" charset="0"/>
              </a:rPr>
              <a:t>СУБСИДИИ СПоК 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</a:rPr>
              <a:t>На приобретение оборудования, техники, </a:t>
            </a:r>
            <a:r>
              <a:rPr lang="ru-RU" sz="1200" dirty="0" err="1" smtClean="0">
                <a:solidFill>
                  <a:schemeClr val="tx1"/>
                </a:solidFill>
              </a:rPr>
              <a:t>спецавтотранспорта</a:t>
            </a:r>
            <a:r>
              <a:rPr lang="ru-RU" sz="1200" dirty="0" smtClean="0">
                <a:solidFill>
                  <a:schemeClr val="tx1"/>
                </a:solidFill>
              </a:rPr>
              <a:t>, закуп молока и мяса  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F8A12FBA-AB99-C522-7A3B-03A31D06BE77}"/>
              </a:ext>
            </a:extLst>
          </p:cNvPr>
          <p:cNvSpPr txBox="1"/>
          <p:nvPr/>
        </p:nvSpPr>
        <p:spPr>
          <a:xfrm>
            <a:off x="275402" y="3639068"/>
            <a:ext cx="5515258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indent="180975" algn="just"/>
            <a:r>
              <a:rPr lang="ru-RU" sz="1200" dirty="0"/>
              <a:t>Проект грантополучателя - бизнес-план, включающий направления расходов и условия использования грантов, а также плановые показатели деятельности, обязательства.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06A22EB0-BECF-3D36-620C-4F3E8B4AE4DE}"/>
              </a:ext>
            </a:extLst>
          </p:cNvPr>
          <p:cNvSpPr/>
          <p:nvPr/>
        </p:nvSpPr>
        <p:spPr>
          <a:xfrm>
            <a:off x="339110" y="4436924"/>
            <a:ext cx="5820598" cy="20237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СУБСИДИИ СПоК</a:t>
            </a:r>
          </a:p>
          <a:p>
            <a:pPr algn="just"/>
            <a:r>
              <a:rPr lang="ru-RU" sz="1200" dirty="0" smtClean="0">
                <a:solidFill>
                  <a:schemeClr val="tx1"/>
                </a:solidFill>
                <a:ea typeface="Times New Roman" panose="02020603050405020304" pitchFamily="18" charset="0"/>
              </a:rPr>
              <a:t>на </a:t>
            </a:r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</a:rPr>
              <a:t>приобретение и последующее внесение в НФ сельхозтехники, спецавтотранспорта, оборудования - в размере, </a:t>
            </a:r>
            <a:r>
              <a:rPr lang="ru-RU" sz="1200" b="1" dirty="0">
                <a:solidFill>
                  <a:srgbClr val="C00000"/>
                </a:solidFill>
                <a:ea typeface="Times New Roman" panose="02020603050405020304" pitchFamily="18" charset="0"/>
              </a:rPr>
              <a:t>не более 60 % затрат, но не более 10 млн. рублей</a:t>
            </a:r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</a:rPr>
              <a:t>. из расчета на один СПоК. Срок эксплуатации таких техники, транспорта, оборудования и объектов в году получения средств не должен превышать 3 года с года их </a:t>
            </a:r>
            <a:r>
              <a:rPr lang="ru-RU" sz="1200" dirty="0" smtClean="0">
                <a:solidFill>
                  <a:schemeClr val="tx1"/>
                </a:solidFill>
                <a:ea typeface="Times New Roman" panose="02020603050405020304" pitchFamily="18" charset="0"/>
              </a:rPr>
              <a:t>производства.</a:t>
            </a:r>
          </a:p>
          <a:p>
            <a:pPr algn="just"/>
            <a:endParaRPr lang="ru-RU" sz="1200" dirty="0" smtClean="0">
              <a:solidFill>
                <a:schemeClr val="tx1"/>
              </a:solidFill>
              <a:ea typeface="Times New Roman" panose="02020603050405020304" pitchFamily="18" charset="0"/>
            </a:endParaRPr>
          </a:p>
          <a:p>
            <a:pPr algn="just"/>
            <a:r>
              <a:rPr lang="ru-RU" sz="1200" dirty="0" smtClean="0">
                <a:solidFill>
                  <a:schemeClr val="tx1"/>
                </a:solidFill>
                <a:ea typeface="Times New Roman" panose="02020603050405020304" pitchFamily="18" charset="0"/>
              </a:rPr>
              <a:t>ЦКСХ подготовлено </a:t>
            </a:r>
            <a:r>
              <a:rPr lang="ru-RU" sz="1200" b="1" dirty="0" smtClean="0">
                <a:solidFill>
                  <a:srgbClr val="C00000"/>
                </a:solidFill>
                <a:ea typeface="Times New Roman" panose="02020603050405020304" pitchFamily="18" charset="0"/>
              </a:rPr>
              <a:t>8</a:t>
            </a:r>
            <a:r>
              <a:rPr lang="ru-RU" sz="1200" dirty="0" smtClean="0">
                <a:solidFill>
                  <a:schemeClr val="tx1"/>
                </a:solidFill>
                <a:ea typeface="Times New Roman" panose="02020603050405020304" pitchFamily="18" charset="0"/>
              </a:rPr>
              <a:t> пакетов </a:t>
            </a:r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</a:rPr>
              <a:t>документов </a:t>
            </a:r>
            <a:r>
              <a:rPr lang="ru-RU" sz="1200" dirty="0" smtClean="0">
                <a:solidFill>
                  <a:schemeClr val="tx1"/>
                </a:solidFill>
                <a:ea typeface="Times New Roman" panose="02020603050405020304" pitchFamily="18" charset="0"/>
              </a:rPr>
              <a:t>на </a:t>
            </a:r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</a:rPr>
              <a:t>приобретение оборудования, техники, </a:t>
            </a:r>
            <a:r>
              <a:rPr lang="ru-RU" sz="1200" dirty="0" err="1">
                <a:solidFill>
                  <a:schemeClr val="tx1"/>
                </a:solidFill>
                <a:ea typeface="Times New Roman" panose="02020603050405020304" pitchFamily="18" charset="0"/>
              </a:rPr>
              <a:t>спецавтотранспорта</a:t>
            </a:r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</a:rPr>
              <a:t>, закуп молока и </a:t>
            </a:r>
            <a:r>
              <a:rPr lang="ru-RU" sz="1200" dirty="0" smtClean="0">
                <a:solidFill>
                  <a:schemeClr val="tx1"/>
                </a:solidFill>
                <a:ea typeface="Times New Roman" panose="02020603050405020304" pitchFamily="18" charset="0"/>
              </a:rPr>
              <a:t>мяса, подготовлены документы для создания </a:t>
            </a:r>
            <a:r>
              <a:rPr lang="ru-RU" sz="1200" b="1" dirty="0" smtClean="0">
                <a:solidFill>
                  <a:srgbClr val="C00000"/>
                </a:solidFill>
                <a:ea typeface="Times New Roman" panose="02020603050405020304" pitchFamily="18" charset="0"/>
              </a:rPr>
              <a:t>2-х</a:t>
            </a:r>
            <a:r>
              <a:rPr lang="ru-RU" sz="1200" dirty="0" smtClean="0">
                <a:solidFill>
                  <a:schemeClr val="tx1"/>
                </a:solidFill>
                <a:ea typeface="Times New Roman" panose="02020603050405020304" pitchFamily="18" charset="0"/>
              </a:rPr>
              <a:t> кооперативов</a:t>
            </a:r>
            <a:br>
              <a:rPr lang="ru-RU" sz="1200" dirty="0" smtClean="0">
                <a:solidFill>
                  <a:schemeClr val="tx1"/>
                </a:solidFill>
                <a:ea typeface="Times New Roman" panose="02020603050405020304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ea typeface="Times New Roman" panose="02020603050405020304" pitchFamily="18" charset="0"/>
              </a:rPr>
              <a:t> </a:t>
            </a:r>
            <a:endParaRPr lang="ru-RU" sz="1200" dirty="0">
              <a:solidFill>
                <a:schemeClr val="tx1"/>
              </a:solidFill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321129" y="2714992"/>
            <a:ext cx="5820598" cy="138499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200" dirty="0" smtClean="0"/>
              <a:t>     ГРАНТ </a:t>
            </a:r>
            <a:r>
              <a:rPr lang="ru-RU" sz="1200" b="1" dirty="0">
                <a:solidFill>
                  <a:srgbClr val="C00000"/>
                </a:solidFill>
              </a:rPr>
              <a:t>начинающему</a:t>
            </a:r>
            <a:r>
              <a:rPr lang="ru-RU" sz="1200" dirty="0"/>
              <a:t> </a:t>
            </a:r>
            <a:r>
              <a:rPr lang="ru-RU" sz="1200" dirty="0" err="1"/>
              <a:t>СПоК</a:t>
            </a:r>
            <a:r>
              <a:rPr lang="ru-RU" sz="1200" dirty="0"/>
              <a:t> для финансового обеспечения затрат на приобретение имущества и его внесение в НФ кооператива в целях реализации проекта </a:t>
            </a:r>
            <a:r>
              <a:rPr lang="ru-RU" sz="1200" dirty="0" err="1"/>
              <a:t>грантополучателя</a:t>
            </a:r>
            <a:r>
              <a:rPr lang="ru-RU" sz="1200" dirty="0"/>
              <a:t> и трудоустройства на постоянную работу новых работников (не менее 1 нового работника на каждые 10 млн. рублей гранта).</a:t>
            </a:r>
          </a:p>
          <a:p>
            <a:r>
              <a:rPr lang="ru-RU" sz="1200" dirty="0"/>
              <a:t>Грант </a:t>
            </a:r>
            <a:r>
              <a:rPr lang="ru-RU" sz="1200" dirty="0" err="1"/>
              <a:t>СПоК</a:t>
            </a:r>
            <a:r>
              <a:rPr lang="ru-RU" sz="1200" dirty="0"/>
              <a:t> в размере не более 10 млн. рублей, но не более 80 % стоимости проекта </a:t>
            </a:r>
            <a:r>
              <a:rPr lang="ru-RU" sz="1200" dirty="0" err="1"/>
              <a:t>грантополучателя</a:t>
            </a:r>
            <a:r>
              <a:rPr lang="ru-RU" sz="1200" dirty="0"/>
              <a:t>. </a:t>
            </a:r>
            <a:endParaRPr lang="ru-RU" sz="1200" dirty="0" smtClean="0"/>
          </a:p>
          <a:p>
            <a:r>
              <a:rPr lang="ru-RU" sz="1200" dirty="0"/>
              <a:t>Размер гранта не может быть менее 5 млн. рублей</a:t>
            </a:r>
            <a:r>
              <a:rPr lang="ru-RU" sz="1200" dirty="0" smtClean="0"/>
              <a:t>.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xmlns="" val="3404279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71A2F13-973E-A80D-D934-D8DAAE0A5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0D9C421-146E-F2E9-09ED-D22F597DB7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10481094" y="217448"/>
            <a:ext cx="1311295" cy="573870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BD45535E-76B8-F8BD-A8F2-5A395F05A5B6}"/>
              </a:ext>
            </a:extLst>
          </p:cNvPr>
          <p:cNvSpPr txBox="1">
            <a:spLocks/>
          </p:cNvSpPr>
          <p:nvPr/>
        </p:nvSpPr>
        <p:spPr>
          <a:xfrm>
            <a:off x="282652" y="212823"/>
            <a:ext cx="8556548" cy="4671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5F3427"/>
                </a:solidFill>
                <a:latin typeface="+mn-lt"/>
              </a:rPr>
              <a:t>Постановление Правительства Иркутской области от </a:t>
            </a:r>
            <a:r>
              <a:rPr lang="en-US" sz="2800" b="1" dirty="0" smtClean="0">
                <a:solidFill>
                  <a:srgbClr val="5F3427"/>
                </a:solidFill>
                <a:latin typeface="+mn-lt"/>
              </a:rPr>
              <a:t>31</a:t>
            </a:r>
            <a:r>
              <a:rPr lang="ru-RU" sz="2800" b="1" dirty="0" smtClean="0">
                <a:solidFill>
                  <a:srgbClr val="5F3427"/>
                </a:solidFill>
                <a:latin typeface="+mn-lt"/>
              </a:rPr>
              <a:t> </a:t>
            </a:r>
            <a:r>
              <a:rPr lang="ru-RU" sz="2800" b="1" dirty="0">
                <a:solidFill>
                  <a:srgbClr val="5F3427"/>
                </a:solidFill>
                <a:latin typeface="+mn-lt"/>
              </a:rPr>
              <a:t>июля </a:t>
            </a:r>
            <a:r>
              <a:rPr lang="ru-RU" sz="2800" b="1" dirty="0" smtClean="0">
                <a:solidFill>
                  <a:srgbClr val="5F3427"/>
                </a:solidFill>
                <a:latin typeface="+mn-lt"/>
              </a:rPr>
              <a:t>20</a:t>
            </a:r>
            <a:r>
              <a:rPr lang="en-US" sz="2800" b="1" dirty="0" smtClean="0">
                <a:solidFill>
                  <a:srgbClr val="5F3427"/>
                </a:solidFill>
                <a:latin typeface="+mn-lt"/>
              </a:rPr>
              <a:t>24</a:t>
            </a:r>
            <a:r>
              <a:rPr lang="ru-RU" sz="2800" b="1" dirty="0" smtClean="0">
                <a:solidFill>
                  <a:srgbClr val="5F3427"/>
                </a:solidFill>
                <a:latin typeface="+mn-lt"/>
              </a:rPr>
              <a:t> </a:t>
            </a:r>
            <a:r>
              <a:rPr lang="ru-RU" sz="2800" b="1" dirty="0">
                <a:solidFill>
                  <a:srgbClr val="5F3427"/>
                </a:solidFill>
                <a:latin typeface="+mn-lt"/>
              </a:rPr>
              <a:t>года</a:t>
            </a:r>
          </a:p>
          <a:p>
            <a:r>
              <a:rPr lang="ru-RU" sz="2800" b="1" dirty="0">
                <a:solidFill>
                  <a:srgbClr val="5F3427"/>
                </a:solidFill>
                <a:latin typeface="+mn-lt"/>
              </a:rPr>
              <a:t>№ </a:t>
            </a:r>
            <a:r>
              <a:rPr lang="en-US" sz="2800" b="1" dirty="0" smtClean="0">
                <a:solidFill>
                  <a:srgbClr val="5F3427"/>
                </a:solidFill>
                <a:latin typeface="+mn-lt"/>
              </a:rPr>
              <a:t>580</a:t>
            </a:r>
            <a:r>
              <a:rPr lang="ru-RU" sz="2800" b="1" dirty="0" smtClean="0">
                <a:solidFill>
                  <a:srgbClr val="5F3427"/>
                </a:solidFill>
                <a:latin typeface="+mn-lt"/>
              </a:rPr>
              <a:t>-</a:t>
            </a:r>
            <a:r>
              <a:rPr lang="ru-RU" sz="2800" b="1" dirty="0" err="1" smtClean="0">
                <a:solidFill>
                  <a:srgbClr val="5F3427"/>
                </a:solidFill>
                <a:latin typeface="+mn-lt"/>
              </a:rPr>
              <a:t>пп</a:t>
            </a:r>
            <a:r>
              <a:rPr lang="ru-RU" sz="2800" b="1" dirty="0" smtClean="0">
                <a:solidFill>
                  <a:srgbClr val="5F3427"/>
                </a:solidFill>
                <a:latin typeface="+mn-lt"/>
              </a:rPr>
              <a:t> </a:t>
            </a:r>
            <a:r>
              <a:rPr lang="ru-RU" sz="2800" b="1" dirty="0">
                <a:solidFill>
                  <a:srgbClr val="5F3427"/>
                </a:solidFill>
                <a:latin typeface="+mn-lt"/>
              </a:rPr>
              <a:t>(субсидии)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D9450F42-2742-C36C-C726-821219454122}"/>
              </a:ext>
            </a:extLst>
          </p:cNvPr>
          <p:cNvCxnSpPr>
            <a:cxnSpLocks/>
          </p:cNvCxnSpPr>
          <p:nvPr/>
        </p:nvCxnSpPr>
        <p:spPr>
          <a:xfrm>
            <a:off x="399611" y="679957"/>
            <a:ext cx="3636680" cy="0"/>
          </a:xfrm>
          <a:prstGeom prst="line">
            <a:avLst/>
          </a:prstGeom>
          <a:ln>
            <a:solidFill>
              <a:srgbClr val="CC33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0BD4290-D992-12C9-8F9C-812CD10FE2C7}"/>
              </a:ext>
            </a:extLst>
          </p:cNvPr>
          <p:cNvSpPr txBox="1"/>
          <p:nvPr/>
        </p:nvSpPr>
        <p:spPr>
          <a:xfrm>
            <a:off x="399610" y="791318"/>
            <a:ext cx="5022723" cy="430887"/>
          </a:xfrm>
          <a:prstGeom prst="rect">
            <a:avLst/>
          </a:prstGeom>
          <a:solidFill>
            <a:srgbClr val="DEEBF7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ts val="1000"/>
              </a:spcBef>
            </a:pPr>
            <a:r>
              <a:rPr lang="ru-RU" sz="1100" b="1" dirty="0">
                <a:ea typeface="Times New Roman" panose="02020603050405020304" pitchFamily="18" charset="0"/>
              </a:rPr>
              <a:t>СУБСИДИЯ 2024 – ПОДДЕРЖКА ПРОИЗВОДСТВА КАРТОФЕЛЯ И </a:t>
            </a:r>
            <a:r>
              <a:rPr lang="ru-RU" sz="1100" b="1" dirty="0" smtClean="0">
                <a:ea typeface="Times New Roman" panose="02020603050405020304" pitchFamily="18" charset="0"/>
              </a:rPr>
              <a:t>ОВОЩЕЙ ОТКРЫТОГО ГРУНТА</a:t>
            </a:r>
            <a:endParaRPr lang="ru-RU" sz="14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xmlns="" id="{56A44935-48F4-FE62-8857-F87FA4F3D0A8}"/>
              </a:ext>
            </a:extLst>
          </p:cNvPr>
          <p:cNvSpPr/>
          <p:nvPr/>
        </p:nvSpPr>
        <p:spPr>
          <a:xfrm>
            <a:off x="370123" y="1439335"/>
            <a:ext cx="2345524" cy="1577172"/>
          </a:xfrm>
          <a:prstGeom prst="ellipse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Субсидии </a:t>
            </a:r>
            <a:r>
              <a:rPr lang="ru-RU" sz="1200" dirty="0" smtClean="0">
                <a:ln w="0"/>
                <a:solidFill>
                  <a:schemeClr val="tx1"/>
                </a:solidFill>
              </a:rPr>
              <a:t>НА </a:t>
            </a:r>
            <a:r>
              <a:rPr lang="ru-RU" sz="1200" dirty="0">
                <a:ln w="0"/>
                <a:solidFill>
                  <a:schemeClr val="tx1"/>
                </a:solidFill>
              </a:rPr>
              <a:t>ВОЗМЕЩЕНИЕ ЧАСТИ ЗАТРАТ НА ПОДДЕРЖКУ ПРОИЗВОДСТВА </a:t>
            </a:r>
            <a:r>
              <a:rPr lang="ru-RU" sz="1200" dirty="0" smtClean="0">
                <a:ln w="0"/>
                <a:solidFill>
                  <a:schemeClr val="tx1"/>
                </a:solidFill>
              </a:rPr>
              <a:t>КАРТОФЕЛЯ</a:t>
            </a:r>
            <a:r>
              <a:rPr lang="en-US" sz="1200" dirty="0" smtClean="0">
                <a:ln w="0"/>
                <a:solidFill>
                  <a:schemeClr val="tx1"/>
                </a:solidFill>
              </a:rPr>
              <a:t> </a:t>
            </a:r>
            <a:endParaRPr lang="ru-RU" sz="1200" dirty="0">
              <a:ln w="0"/>
              <a:solidFill>
                <a:schemeClr val="tx1"/>
              </a:solidFill>
            </a:endParaRP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6639C8D7-1CFC-2BC3-D2D4-B73E0EA6A2E3}"/>
              </a:ext>
            </a:extLst>
          </p:cNvPr>
          <p:cNvSpPr/>
          <p:nvPr/>
        </p:nvSpPr>
        <p:spPr>
          <a:xfrm>
            <a:off x="2993366" y="1439334"/>
            <a:ext cx="2345525" cy="1630853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effectLst/>
                <a:ea typeface="Times New Roman" panose="02020603050405020304" pitchFamily="18" charset="0"/>
              </a:rPr>
              <a:t>СУБСИДИИ </a:t>
            </a:r>
            <a:r>
              <a:rPr lang="ru-RU" sz="1200" dirty="0">
                <a:solidFill>
                  <a:schemeClr val="tx1"/>
                </a:solidFill>
              </a:rPr>
              <a:t>НА ВОЗМЕЩЕНИЕ ЧАСТИ ЗАТРАТ НА ПОДДЕРЖКУ ПРОИЗВОДСТВА </a:t>
            </a:r>
            <a:r>
              <a:rPr lang="ru-RU" sz="1200" dirty="0" smtClean="0">
                <a:solidFill>
                  <a:schemeClr val="tx1"/>
                </a:solidFill>
              </a:rPr>
              <a:t>ОВОЩЕЙ </a:t>
            </a:r>
            <a:r>
              <a:rPr lang="ru-RU" sz="1200" dirty="0">
                <a:solidFill>
                  <a:schemeClr val="tx1"/>
                </a:solidFill>
              </a:rPr>
              <a:t>ОТКРЫТОГО ГРУНТА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996B283B-89FA-B3D5-BDC6-90039EE01A3D}"/>
              </a:ext>
            </a:extLst>
          </p:cNvPr>
          <p:cNvSpPr/>
          <p:nvPr/>
        </p:nvSpPr>
        <p:spPr>
          <a:xfrm>
            <a:off x="6109589" y="914401"/>
            <a:ext cx="5612639" cy="359935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42900" algn="just"/>
            <a:r>
              <a:rPr lang="ru-RU" sz="1200" b="1" dirty="0">
                <a:solidFill>
                  <a:schemeClr val="tx1"/>
                </a:solidFill>
                <a:ea typeface="Times New Roman" panose="02020603050405020304" pitchFamily="18" charset="0"/>
              </a:rPr>
              <a:t>Субсидию дают только </a:t>
            </a:r>
            <a:r>
              <a:rPr lang="ru-RU" sz="1200" b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самозанятым</a:t>
            </a:r>
            <a:r>
              <a:rPr lang="ru-RU" sz="1200" b="1" dirty="0">
                <a:solidFill>
                  <a:schemeClr val="tx1"/>
                </a:solidFill>
                <a:ea typeface="Times New Roman" panose="02020603050405020304" pitchFamily="18" charset="0"/>
              </a:rPr>
              <a:t>. Только владельцу </a:t>
            </a:r>
            <a:r>
              <a:rPr lang="ru-RU" sz="1200" b="1" dirty="0" smtClean="0">
                <a:solidFill>
                  <a:schemeClr val="tx1"/>
                </a:solidFill>
                <a:ea typeface="Times New Roman" panose="02020603050405020304" pitchFamily="18" charset="0"/>
              </a:rPr>
              <a:t>ЛПХ.</a:t>
            </a:r>
          </a:p>
          <a:p>
            <a:pPr indent="342900" algn="just"/>
            <a:endParaRPr lang="ru-RU" sz="1200" b="1" dirty="0">
              <a:solidFill>
                <a:schemeClr val="tx1"/>
              </a:solidFill>
              <a:ea typeface="Times New Roman" panose="02020603050405020304" pitchFamily="18" charset="0"/>
            </a:endParaRPr>
          </a:p>
          <a:p>
            <a:pPr indent="342900" algn="just"/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</a:rPr>
              <a:t>(Члены ЛПХ сами определяют, кого записать первым в </a:t>
            </a:r>
            <a:r>
              <a:rPr lang="ru-RU" sz="1200" dirty="0" err="1">
                <a:solidFill>
                  <a:schemeClr val="tx1"/>
                </a:solidFill>
                <a:ea typeface="Times New Roman" panose="02020603050405020304" pitchFamily="18" charset="0"/>
              </a:rPr>
              <a:t>похозяйственной</a:t>
            </a:r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</a:rPr>
              <a:t> книге – этот первый и является главой ЛПХ. Если хотите сменить владельца, обратитесь в администрацию поселения. Там в </a:t>
            </a:r>
            <a:r>
              <a:rPr lang="ru-RU" sz="1200" dirty="0" err="1">
                <a:solidFill>
                  <a:schemeClr val="tx1"/>
                </a:solidFill>
                <a:ea typeface="Times New Roman" panose="02020603050405020304" pitchFamily="18" charset="0"/>
              </a:rPr>
              <a:t>похозяйственную</a:t>
            </a:r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</a:rPr>
              <a:t> книгу впишут ФИО нового главы хозяйства, его паспортные данные, а данные прежнего главы зачеркнут. Это можно сделать в любое время</a:t>
            </a:r>
            <a:r>
              <a:rPr lang="ru-RU" sz="1200" dirty="0" smtClean="0">
                <a:solidFill>
                  <a:schemeClr val="tx1"/>
                </a:solidFill>
                <a:ea typeface="Times New Roman" panose="02020603050405020304" pitchFamily="18" charset="0"/>
              </a:rPr>
              <a:t>.)</a:t>
            </a:r>
          </a:p>
          <a:p>
            <a:pPr indent="342900" algn="just"/>
            <a:endParaRPr lang="ru-RU" sz="1200" dirty="0">
              <a:solidFill>
                <a:schemeClr val="tx1"/>
              </a:solidFill>
              <a:ea typeface="Times New Roman" panose="02020603050405020304" pitchFamily="18" charset="0"/>
            </a:endParaRPr>
          </a:p>
          <a:p>
            <a:pPr indent="342900" algn="just"/>
            <a:r>
              <a:rPr lang="ru-RU" sz="1200" dirty="0" err="1">
                <a:solidFill>
                  <a:schemeClr val="tx1"/>
                </a:solidFill>
                <a:ea typeface="Times New Roman" panose="02020603050405020304" pitchFamily="18" charset="0"/>
              </a:rPr>
              <a:t>Самозанятый</a:t>
            </a:r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</a:rPr>
              <a:t> </a:t>
            </a:r>
            <a:r>
              <a:rPr lang="ru-RU" sz="1200" dirty="0" smtClean="0">
                <a:solidFill>
                  <a:schemeClr val="tx1"/>
                </a:solidFill>
                <a:ea typeface="Times New Roman" panose="02020603050405020304" pitchFamily="18" charset="0"/>
              </a:rPr>
              <a:t>направляет </a:t>
            </a:r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</a:rPr>
              <a:t>заявление на субсидию и готовит </a:t>
            </a:r>
            <a:r>
              <a:rPr lang="ru-RU" sz="1200" dirty="0" smtClean="0">
                <a:solidFill>
                  <a:schemeClr val="tx1"/>
                </a:solidFill>
                <a:ea typeface="Times New Roman" panose="02020603050405020304" pitchFamily="18" charset="0"/>
              </a:rPr>
              <a:t>документы</a:t>
            </a:r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</a:rPr>
              <a:t>:</a:t>
            </a:r>
          </a:p>
          <a:p>
            <a:pPr indent="342900" algn="just"/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</a:rPr>
              <a:t>•	паспорт члена ЛПХ (ЛПХ должно быть внесено в </a:t>
            </a:r>
            <a:r>
              <a:rPr lang="ru-RU" sz="1200" dirty="0" err="1">
                <a:solidFill>
                  <a:schemeClr val="tx1"/>
                </a:solidFill>
                <a:ea typeface="Times New Roman" panose="02020603050405020304" pitchFamily="18" charset="0"/>
              </a:rPr>
              <a:t>похозяйственную</a:t>
            </a:r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</a:rPr>
              <a:t> книгу);</a:t>
            </a:r>
          </a:p>
          <a:p>
            <a:pPr indent="342900" algn="just"/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</a:rPr>
              <a:t>•	справку о постановке </a:t>
            </a:r>
            <a:r>
              <a:rPr lang="ru-RU" sz="1200" dirty="0" err="1">
                <a:solidFill>
                  <a:schemeClr val="tx1"/>
                </a:solidFill>
                <a:ea typeface="Times New Roman" panose="02020603050405020304" pitchFamily="18" charset="0"/>
              </a:rPr>
              <a:t>самозанятого</a:t>
            </a:r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</a:rPr>
              <a:t> на налоговый учёт </a:t>
            </a:r>
            <a:r>
              <a:rPr lang="ru-RU" sz="1200" dirty="0" smtClean="0">
                <a:solidFill>
                  <a:schemeClr val="tx1"/>
                </a:solidFill>
                <a:ea typeface="Times New Roman" panose="02020603050405020304" pitchFamily="18" charset="0"/>
              </a:rPr>
              <a:t>(в </a:t>
            </a:r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</a:rPr>
              <a:t>приложении «Мой налог»)</a:t>
            </a:r>
          </a:p>
          <a:p>
            <a:pPr indent="342900" algn="just"/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</a:rPr>
              <a:t>•	выписку из </a:t>
            </a:r>
            <a:r>
              <a:rPr lang="ru-RU" sz="1200" dirty="0" err="1">
                <a:solidFill>
                  <a:schemeClr val="tx1"/>
                </a:solidFill>
                <a:ea typeface="Times New Roman" panose="02020603050405020304" pitchFamily="18" charset="0"/>
              </a:rPr>
              <a:t>похозяйственной</a:t>
            </a:r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</a:rPr>
              <a:t> книги о том, что ЛПХ существует дольше года;</a:t>
            </a:r>
          </a:p>
          <a:p>
            <a:pPr indent="342900" algn="just"/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</a:rPr>
              <a:t>•	документы </a:t>
            </a:r>
            <a:r>
              <a:rPr lang="ru-RU" sz="1200" dirty="0" smtClean="0">
                <a:solidFill>
                  <a:schemeClr val="tx1"/>
                </a:solidFill>
                <a:ea typeface="Times New Roman" panose="02020603050405020304" pitchFamily="18" charset="0"/>
              </a:rPr>
              <a:t>подтверждающие затраты* </a:t>
            </a:r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</a:rPr>
              <a:t>(товарные накладные, платёжные документы, договоры о купле-продаже, акты приёма-передачи, товарные чеки, выписки из банка и т.д</a:t>
            </a:r>
            <a:r>
              <a:rPr lang="ru-RU" sz="1200" dirty="0" smtClean="0">
                <a:solidFill>
                  <a:schemeClr val="tx1"/>
                </a:solidFill>
                <a:ea typeface="Times New Roman" panose="02020603050405020304" pitchFamily="18" charset="0"/>
              </a:rPr>
              <a:t>.).</a:t>
            </a:r>
            <a:endParaRPr lang="ru-RU" sz="1200" dirty="0">
              <a:solidFill>
                <a:schemeClr val="tx1"/>
              </a:solidFill>
              <a:ea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82651" y="3775884"/>
            <a:ext cx="4842647" cy="20313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indent="342900" algn="just"/>
            <a:r>
              <a:rPr lang="ru-RU" dirty="0">
                <a:ea typeface="Times New Roman" panose="02020603050405020304" pitchFamily="18" charset="0"/>
              </a:rPr>
              <a:t>Что можно получить: </a:t>
            </a:r>
          </a:p>
          <a:p>
            <a:pPr indent="342900" algn="just"/>
            <a:r>
              <a:rPr lang="ru-RU" dirty="0">
                <a:solidFill>
                  <a:srgbClr val="C00000"/>
                </a:solidFill>
                <a:ea typeface="Times New Roman" panose="02020603050405020304" pitchFamily="18" charset="0"/>
              </a:rPr>
              <a:t>9 600 </a:t>
            </a:r>
            <a:r>
              <a:rPr lang="ru-RU" dirty="0">
                <a:ea typeface="Times New Roman" panose="02020603050405020304" pitchFamily="18" charset="0"/>
              </a:rPr>
              <a:t>рублей за 1 тонну </a:t>
            </a:r>
            <a:r>
              <a:rPr lang="ru-RU" dirty="0" smtClean="0">
                <a:ea typeface="Times New Roman" panose="02020603050405020304" pitchFamily="18" charset="0"/>
              </a:rPr>
              <a:t>реализованного </a:t>
            </a:r>
            <a:r>
              <a:rPr lang="ru-RU" dirty="0">
                <a:ea typeface="Times New Roman" panose="02020603050405020304" pitchFamily="18" charset="0"/>
              </a:rPr>
              <a:t>в текущем году картофеля собственного производства </a:t>
            </a:r>
          </a:p>
          <a:p>
            <a:pPr indent="342900" algn="just"/>
            <a:r>
              <a:rPr lang="ru-RU" dirty="0">
                <a:solidFill>
                  <a:srgbClr val="C00000"/>
                </a:solidFill>
                <a:ea typeface="Times New Roman" panose="02020603050405020304" pitchFamily="18" charset="0"/>
              </a:rPr>
              <a:t>16 580 </a:t>
            </a:r>
            <a:r>
              <a:rPr lang="ru-RU" dirty="0">
                <a:ea typeface="Times New Roman" panose="02020603050405020304" pitchFamily="18" charset="0"/>
              </a:rPr>
              <a:t>рублей за 1 тонну </a:t>
            </a:r>
            <a:r>
              <a:rPr lang="ru-RU" dirty="0" smtClean="0">
                <a:ea typeface="Times New Roman" panose="02020603050405020304" pitchFamily="18" charset="0"/>
              </a:rPr>
              <a:t>реализованных </a:t>
            </a:r>
            <a:r>
              <a:rPr lang="ru-RU" dirty="0">
                <a:ea typeface="Times New Roman" panose="02020603050405020304" pitchFamily="18" charset="0"/>
              </a:rPr>
              <a:t>в текущем году овощей открытого грунта собственного производства.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061033" y="5393842"/>
            <a:ext cx="555633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  <a:ea typeface="Times New Roman" panose="02020603050405020304" pitchFamily="18" charset="0"/>
              </a:rPr>
              <a:t>*Компенсируются затраты на приобретение техники, оборудования, семян, удобрений, ГСМ, проведение агротехнологических работ.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9836" y="6256406"/>
            <a:ext cx="49554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По результатам первого отбора (октябрь) прошло 3 заявки, в настоящее время министерством планируется второй отбор заявок с 15 ноября 2024 года. 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xmlns="" val="39253448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183" y="251819"/>
            <a:ext cx="10515600" cy="1325563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Цель гранта «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</a:rPr>
              <a:t>Агротуризм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»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- увеличение доходов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</a:rPr>
              <a:t>сельхозтоваропроизводителя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 от реализации производимой сельскохозяйственной продукции.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Picture 6" descr="https://sun9-46.userapi.com/impg/15vyRRv6edppCfYCWAei9obDNFi8KAXyE8UjNw/_vxXOt5yu5M.jpg?size=1024x376&amp;quality=96&amp;sign=6479d112026c346d47f6106fd569d7eb&amp;c_uniq_tag=CJH6vT1Az0JD6oRd_lptJaRD0hiCVfXpF4uZhW5Hps4&amp;type=shar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17382" y="95370"/>
            <a:ext cx="1139177" cy="443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Шеврон 5"/>
          <p:cNvSpPr/>
          <p:nvPr/>
        </p:nvSpPr>
        <p:spPr>
          <a:xfrm>
            <a:off x="97767" y="552570"/>
            <a:ext cx="362608" cy="724060"/>
          </a:xfrm>
          <a:prstGeom prst="chevron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/>
          </p:nvPr>
        </p:nvGraphicFramePr>
        <p:xfrm>
          <a:off x="715824" y="2801388"/>
          <a:ext cx="2650177" cy="3856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0177">
                  <a:extLst>
                    <a:ext uri="{9D8B030D-6E8A-4147-A177-3AD203B41FA5}">
                      <a16:colId xmlns:a16="http://schemas.microsoft.com/office/drawing/2014/main" xmlns="" val="2131365076"/>
                    </a:ext>
                  </a:extLst>
                </a:gridCol>
              </a:tblGrid>
              <a:tr h="84169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1200" dirty="0" smtClean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01</a:t>
                      </a:r>
                      <a:endParaRPr lang="ru-RU" sz="3200" b="1" kern="1200" dirty="0" smtClean="0">
                        <a:solidFill>
                          <a:schemeClr val="lt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36039836"/>
                  </a:ext>
                </a:extLst>
              </a:tr>
              <a:tr h="2560320">
                <a:tc>
                  <a:txBody>
                    <a:bodyPr/>
                    <a:lstStyle/>
                    <a:p>
                      <a:pPr algn="ctr"/>
                      <a:endParaRPr lang="ru-RU" dirty="0" smtClean="0"/>
                    </a:p>
                    <a:p>
                      <a:pPr algn="ctr"/>
                      <a:endParaRPr lang="ru-RU" dirty="0" smtClean="0"/>
                    </a:p>
                    <a:p>
                      <a:pPr algn="ctr"/>
                      <a:endParaRPr lang="ru-RU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endParaRPr lang="ru-RU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endParaRPr lang="ru-RU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ru-RU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j-lt"/>
                        </a:rPr>
                        <a:t>Сельхозтоваро</a:t>
                      </a:r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j-lt"/>
                        </a:rPr>
                        <a:t>-производитель</a:t>
                      </a:r>
                      <a:endParaRPr lang="ru-RU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pattFill prst="pct20">
                      <a:fgClr>
                        <a:schemeClr val="bg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xmlns="" val="3798041491"/>
                  </a:ext>
                </a:extLst>
              </a:tr>
              <a:tr h="45425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88867757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/>
          </p:nvPr>
        </p:nvGraphicFramePr>
        <p:xfrm>
          <a:off x="3333568" y="2801388"/>
          <a:ext cx="2650177" cy="38541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0177">
                  <a:extLst>
                    <a:ext uri="{9D8B030D-6E8A-4147-A177-3AD203B41FA5}">
                      <a16:colId xmlns:a16="http://schemas.microsoft.com/office/drawing/2014/main" xmlns="" val="2131365076"/>
                    </a:ext>
                  </a:extLst>
                </a:gridCol>
              </a:tblGrid>
              <a:tr h="83958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1200" dirty="0" smtClean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02</a:t>
                      </a:r>
                      <a:endParaRPr lang="ru-RU" sz="3200" b="1" kern="1200" dirty="0" smtClean="0">
                        <a:solidFill>
                          <a:schemeClr val="lt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36039836"/>
                  </a:ext>
                </a:extLst>
              </a:tr>
              <a:tr h="2560320"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  <a:p>
                      <a:pPr algn="ctr"/>
                      <a:endParaRPr lang="ru-RU" dirty="0" smtClean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  <a:p>
                      <a:pPr algn="ctr"/>
                      <a:endParaRPr lang="ru-RU" dirty="0" smtClean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  <a:p>
                      <a:pPr algn="ctr"/>
                      <a:endParaRPr lang="ru-RU" dirty="0" smtClean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Относящийся к категории «малое</a:t>
                      </a:r>
                      <a:r>
                        <a:rPr lang="ru-RU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 предприятие» или «</a:t>
                      </a:r>
                      <a:r>
                        <a:rPr lang="ru-RU" b="1" baseline="0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микропредприятие</a:t>
                      </a:r>
                      <a:r>
                        <a:rPr lang="ru-RU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»</a:t>
                      </a:r>
                      <a:endParaRPr lang="ru-RU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pattFill prst="pct20">
                      <a:fgClr>
                        <a:schemeClr val="bg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xmlns="" val="3798041491"/>
                  </a:ext>
                </a:extLst>
              </a:tr>
              <a:tr h="45425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88867757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/>
          </p:nvPr>
        </p:nvGraphicFramePr>
        <p:xfrm>
          <a:off x="5962123" y="2801388"/>
          <a:ext cx="2650177" cy="38541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0177">
                  <a:extLst>
                    <a:ext uri="{9D8B030D-6E8A-4147-A177-3AD203B41FA5}">
                      <a16:colId xmlns:a16="http://schemas.microsoft.com/office/drawing/2014/main" xmlns="" val="2131365076"/>
                    </a:ext>
                  </a:extLst>
                </a:gridCol>
              </a:tblGrid>
              <a:tr h="83308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1200" dirty="0" smtClean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03</a:t>
                      </a:r>
                      <a:endParaRPr lang="ru-RU" sz="3200" b="1" kern="1200" dirty="0" smtClean="0">
                        <a:solidFill>
                          <a:schemeClr val="lt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36039836"/>
                  </a:ext>
                </a:extLst>
              </a:tr>
              <a:tr h="2571471">
                <a:tc>
                  <a:txBody>
                    <a:bodyPr/>
                    <a:lstStyle/>
                    <a:p>
                      <a:pPr algn="ctr"/>
                      <a:endParaRPr lang="ru-RU" b="1" dirty="0" smtClean="0">
                        <a:solidFill>
                          <a:schemeClr val="accent4"/>
                        </a:solidFill>
                      </a:endParaRPr>
                    </a:p>
                    <a:p>
                      <a:pPr algn="ctr"/>
                      <a:endParaRPr lang="ru-RU" b="1" dirty="0" smtClean="0">
                        <a:solidFill>
                          <a:schemeClr val="accent4"/>
                        </a:solidFill>
                      </a:endParaRPr>
                    </a:p>
                    <a:p>
                      <a:pPr algn="ctr"/>
                      <a:endParaRPr lang="ru-RU" b="1" dirty="0" smtClean="0">
                        <a:solidFill>
                          <a:schemeClr val="accent4"/>
                        </a:solidFill>
                      </a:endParaRPr>
                    </a:p>
                    <a:p>
                      <a:pPr algn="ctr"/>
                      <a:endParaRPr lang="ru-RU" b="1" dirty="0" smtClean="0">
                        <a:solidFill>
                          <a:schemeClr val="accent4"/>
                        </a:solidFill>
                      </a:endParaRPr>
                    </a:p>
                    <a:p>
                      <a:pPr algn="ctr"/>
                      <a:r>
                        <a:rPr lang="ru-RU" b="1" dirty="0" smtClean="0">
                          <a:solidFill>
                            <a:schemeClr val="accent4"/>
                          </a:solidFill>
                          <a:latin typeface="+mj-lt"/>
                        </a:rPr>
                        <a:t>Осуществляющий</a:t>
                      </a:r>
                      <a:r>
                        <a:rPr lang="ru-RU" b="1" baseline="0" dirty="0" smtClean="0">
                          <a:solidFill>
                            <a:schemeClr val="accent4"/>
                          </a:solidFill>
                          <a:latin typeface="+mj-lt"/>
                        </a:rPr>
                        <a:t> деятельность на сельской территории Иркутской области</a:t>
                      </a:r>
                      <a:endParaRPr lang="ru-RU" b="1" dirty="0">
                        <a:solidFill>
                          <a:schemeClr val="accent4"/>
                        </a:solidFill>
                        <a:latin typeface="+mj-lt"/>
                      </a:endParaRPr>
                    </a:p>
                  </a:txBody>
                  <a:tcPr>
                    <a:pattFill prst="pct20">
                      <a:fgClr>
                        <a:schemeClr val="bg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xmlns="" val="3798041491"/>
                  </a:ext>
                </a:extLst>
              </a:tr>
              <a:tr h="44961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88867757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/>
          </p:nvPr>
        </p:nvGraphicFramePr>
        <p:xfrm>
          <a:off x="8569056" y="2801388"/>
          <a:ext cx="2650177" cy="38541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0177">
                  <a:extLst>
                    <a:ext uri="{9D8B030D-6E8A-4147-A177-3AD203B41FA5}">
                      <a16:colId xmlns:a16="http://schemas.microsoft.com/office/drawing/2014/main" xmlns="" val="2131365076"/>
                    </a:ext>
                  </a:extLst>
                </a:gridCol>
              </a:tblGrid>
              <a:tr h="83308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1200" dirty="0" smtClean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04</a:t>
                      </a:r>
                      <a:endParaRPr lang="ru-RU" sz="3200" b="1" kern="1200" dirty="0" smtClean="0">
                        <a:solidFill>
                          <a:schemeClr val="lt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36039836"/>
                  </a:ext>
                </a:extLst>
              </a:tr>
              <a:tr h="2571471">
                <a:tc>
                  <a:txBody>
                    <a:bodyPr/>
                    <a:lstStyle/>
                    <a:p>
                      <a:pPr algn="ctr"/>
                      <a:endParaRPr lang="ru-RU" b="1" dirty="0" smtClean="0">
                        <a:solidFill>
                          <a:schemeClr val="accent6"/>
                        </a:solidFill>
                        <a:latin typeface="+mj-lt"/>
                      </a:endParaRPr>
                    </a:p>
                    <a:p>
                      <a:pPr algn="ctr"/>
                      <a:endParaRPr lang="ru-RU" b="1" dirty="0" smtClean="0">
                        <a:solidFill>
                          <a:schemeClr val="accent6"/>
                        </a:solidFill>
                        <a:latin typeface="+mj-lt"/>
                      </a:endParaRPr>
                    </a:p>
                    <a:p>
                      <a:pPr algn="ctr"/>
                      <a:endParaRPr lang="ru-RU" b="1" dirty="0" smtClean="0">
                        <a:solidFill>
                          <a:schemeClr val="accent6"/>
                        </a:solidFill>
                        <a:latin typeface="+mj-lt"/>
                      </a:endParaRPr>
                    </a:p>
                    <a:p>
                      <a:pPr algn="ctr"/>
                      <a:endParaRPr lang="ru-RU" b="1" dirty="0" smtClean="0">
                        <a:solidFill>
                          <a:schemeClr val="accent6"/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ru-RU" sz="1700" b="1" dirty="0" smtClean="0">
                          <a:solidFill>
                            <a:schemeClr val="accent6"/>
                          </a:solidFill>
                          <a:latin typeface="+mj-lt"/>
                        </a:rPr>
                        <a:t>Обязуется</a:t>
                      </a:r>
                      <a:r>
                        <a:rPr lang="ru-RU" sz="1700" b="1" baseline="0" dirty="0" smtClean="0">
                          <a:solidFill>
                            <a:schemeClr val="accent6"/>
                          </a:solidFill>
                          <a:latin typeface="+mj-lt"/>
                        </a:rPr>
                        <a:t> осуществлять деятельность в течение не менее 5 лет на сельской территории со дня получения гранта</a:t>
                      </a:r>
                      <a:endParaRPr lang="ru-RU" sz="1700" b="1" dirty="0">
                        <a:solidFill>
                          <a:schemeClr val="accent6"/>
                        </a:solidFill>
                        <a:latin typeface="+mj-lt"/>
                      </a:endParaRPr>
                    </a:p>
                  </a:txBody>
                  <a:tcPr>
                    <a:pattFill prst="pct25">
                      <a:fgClr>
                        <a:schemeClr val="bg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xmlns="" val="3798041491"/>
                  </a:ext>
                </a:extLst>
              </a:tr>
              <a:tr h="44960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88867757"/>
                  </a:ext>
                </a:extLst>
              </a:tr>
            </a:tbl>
          </a:graphicData>
        </a:graphic>
      </p:graphicFrame>
      <p:pic>
        <p:nvPicPr>
          <p:cNvPr id="4098" name="Picture 2" descr="https://grizly.club/uploads/posts/2023-01/1674645887_grizly-club-p-klipart-selskoe-khozyaistvo-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0761" y="3829556"/>
            <a:ext cx="931123" cy="802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92300" y="3780672"/>
            <a:ext cx="932712" cy="900265"/>
          </a:xfrm>
          <a:prstGeom prst="rect">
            <a:avLst/>
          </a:prstGeom>
        </p:spPr>
      </p:pic>
      <p:pic>
        <p:nvPicPr>
          <p:cNvPr id="4102" name="Picture 6" descr="https://cdn1.iconfinder.com/data/icons/location-markers/512/waterfalls-102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4090" y="3780671"/>
            <a:ext cx="954333" cy="900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AutoShape 8" descr="https://flyclipart.com/thumbs/time-icon-time-image-1669312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6" name="Picture 10" descr="https://www.omega-import.ru/system/ckeditor_assets/pictures/118295/content_005-calendar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490076" y="3829556"/>
            <a:ext cx="851381" cy="851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18183" y="1276631"/>
            <a:ext cx="86258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От 3 до 10 </a:t>
            </a:r>
            <a:r>
              <a:rPr lang="ru-RU" dirty="0" err="1">
                <a:solidFill>
                  <a:srgbClr val="FF0000"/>
                </a:solidFill>
              </a:rPr>
              <a:t>млн.рублей</a:t>
            </a:r>
            <a:r>
              <a:rPr lang="ru-RU" dirty="0">
                <a:solidFill>
                  <a:srgbClr val="FF0000"/>
                </a:solidFill>
              </a:rPr>
              <a:t> на создание, оснащение туристических объектов на базе фермерского </a:t>
            </a:r>
            <a:r>
              <a:rPr lang="ru-RU" dirty="0" smtClean="0">
                <a:solidFill>
                  <a:srgbClr val="FF0000"/>
                </a:solidFill>
              </a:rPr>
              <a:t>хозяйства    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2927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644" y="54115"/>
            <a:ext cx="10515600" cy="441008"/>
          </a:xfrm>
        </p:spPr>
        <p:txBody>
          <a:bodyPr>
            <a:noAutofit/>
          </a:bodyPr>
          <a:lstStyle/>
          <a:p>
            <a:r>
              <a:rPr lang="ru-RU" sz="2400" dirty="0" smtClean="0"/>
              <a:t>ОПЫТ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5581156" y="436251"/>
            <a:ext cx="36134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Иркутская область, </a:t>
            </a:r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Качугский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 тракт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53699" y="830125"/>
            <a:ext cx="246786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Демонстрационная площадка с козами «Милаша»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30937" y="1753455"/>
            <a:ext cx="338582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600" b="1" dirty="0" smtClean="0">
                <a:latin typeface="+mj-lt"/>
              </a:rPr>
              <a:t>Проведение гастрономических программ</a:t>
            </a:r>
            <a:endParaRPr lang="en-US" sz="1600" b="1" dirty="0" smtClean="0">
              <a:latin typeface="+mj-lt"/>
            </a:endParaRPr>
          </a:p>
          <a:p>
            <a:pPr algn="ctr"/>
            <a:endParaRPr lang="ru-RU" sz="1600" b="1" dirty="0" smtClean="0">
              <a:latin typeface="+mj-lt"/>
            </a:endParaRPr>
          </a:p>
          <a:p>
            <a:pPr algn="just"/>
            <a:r>
              <a:rPr lang="ru-RU" sz="1600" dirty="0" smtClean="0">
                <a:latin typeface="+mj-lt"/>
                <a:cs typeface="Times New Roman" panose="02020603050405020304" pitchFamily="18" charset="0"/>
              </a:rPr>
              <a:t>С элементами </a:t>
            </a:r>
            <a:r>
              <a:rPr lang="ru-RU" sz="1600" dirty="0">
                <a:latin typeface="+mj-lt"/>
                <a:cs typeface="Times New Roman" panose="02020603050405020304" pitchFamily="18" charset="0"/>
              </a:rPr>
              <a:t>готовки и медитации, в ходе которых гости узнают, как готовится и вызревает сыр, какие виды сыра бывают, какие блюда с ним можно готовить и так далее. </a:t>
            </a:r>
            <a:endParaRPr lang="ru-RU" sz="1600" dirty="0" smtClean="0">
              <a:latin typeface="+mj-lt"/>
              <a:cs typeface="Times New Roman" panose="02020603050405020304" pitchFamily="18" charset="0"/>
            </a:endParaRPr>
          </a:p>
          <a:p>
            <a:pPr algn="just"/>
            <a:endParaRPr lang="ru-RU" sz="1600" dirty="0" smtClean="0">
              <a:latin typeface="+mj-lt"/>
              <a:cs typeface="Times New Roman" panose="02020603050405020304" pitchFamily="18" charset="0"/>
            </a:endParaRP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600" b="1" dirty="0">
                <a:latin typeface="+mj-lt"/>
                <a:cs typeface="Times New Roman" panose="02020603050405020304" pitchFamily="18" charset="0"/>
              </a:rPr>
              <a:t>Программа «День фермера</a:t>
            </a:r>
            <a:r>
              <a:rPr lang="ru-RU" sz="1600" b="1" dirty="0" smtClean="0">
                <a:latin typeface="+mj-lt"/>
                <a:cs typeface="Times New Roman" panose="02020603050405020304" pitchFamily="18" charset="0"/>
              </a:rPr>
              <a:t>»</a:t>
            </a:r>
            <a:endParaRPr lang="en-US" sz="1600" b="1" dirty="0" smtClean="0">
              <a:latin typeface="+mj-lt"/>
              <a:cs typeface="Times New Roman" panose="02020603050405020304" pitchFamily="18" charset="0"/>
            </a:endParaRPr>
          </a:p>
          <a:p>
            <a:pPr algn="ctr"/>
            <a:endParaRPr lang="ru-RU" sz="1600" b="1" dirty="0" smtClean="0">
              <a:latin typeface="+mj-lt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latin typeface="+mj-lt"/>
                <a:cs typeface="Times New Roman" panose="02020603050405020304" pitchFamily="18" charset="0"/>
              </a:rPr>
              <a:t>Она </a:t>
            </a:r>
            <a:r>
              <a:rPr lang="ru-RU" sz="1600" dirty="0">
                <a:latin typeface="+mj-lt"/>
                <a:cs typeface="Times New Roman" panose="02020603050405020304" pitchFamily="18" charset="0"/>
              </a:rPr>
              <a:t>включает в себя:</a:t>
            </a:r>
          </a:p>
          <a:p>
            <a:pPr algn="just"/>
            <a:r>
              <a:rPr lang="ru-RU" sz="1600" dirty="0" smtClean="0">
                <a:latin typeface="+mj-lt"/>
                <a:cs typeface="Times New Roman" panose="02020603050405020304" pitchFamily="18" charset="0"/>
              </a:rPr>
              <a:t>-    Кормление </a:t>
            </a:r>
            <a:r>
              <a:rPr lang="ru-RU" sz="1600" dirty="0">
                <a:latin typeface="+mj-lt"/>
                <a:cs typeface="Times New Roman" panose="02020603050405020304" pitchFamily="18" charset="0"/>
              </a:rPr>
              <a:t>коз, обучение доению коз на тренажёре + живая демонстрация.</a:t>
            </a:r>
          </a:p>
          <a:p>
            <a:pPr algn="just"/>
            <a:r>
              <a:rPr lang="ru-RU" sz="1600" dirty="0" smtClean="0">
                <a:latin typeface="+mj-lt"/>
                <a:cs typeface="Times New Roman" panose="02020603050405020304" pitchFamily="18" charset="0"/>
              </a:rPr>
              <a:t>- Рассказ </a:t>
            </a:r>
            <a:r>
              <a:rPr lang="ru-RU" sz="1600" dirty="0">
                <a:latin typeface="+mj-lt"/>
                <a:cs typeface="Times New Roman" panose="02020603050405020304" pitchFamily="18" charset="0"/>
              </a:rPr>
              <a:t>о породах и условиях содержания животных. Угощение молочной продукцией собственного производства.</a:t>
            </a:r>
          </a:p>
          <a:p>
            <a:pPr algn="just"/>
            <a:r>
              <a:rPr lang="ru-RU" sz="1600" dirty="0" smtClean="0">
                <a:latin typeface="+mj-lt"/>
                <a:cs typeface="Times New Roman" panose="02020603050405020304" pitchFamily="18" charset="0"/>
              </a:rPr>
              <a:t>-     Посещение </a:t>
            </a:r>
            <a:r>
              <a:rPr lang="ru-RU" sz="1600" dirty="0">
                <a:latin typeface="+mj-lt"/>
                <a:cs typeface="Times New Roman" panose="02020603050405020304" pitchFamily="18" charset="0"/>
              </a:rPr>
              <a:t>фото-зоны.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ru-RU" sz="1600" dirty="0">
              <a:latin typeface="+mj-lt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ru-RU" sz="1600" dirty="0">
              <a:latin typeface="+mj-lt"/>
            </a:endParaRPr>
          </a:p>
        </p:txBody>
      </p:sp>
      <p:pic>
        <p:nvPicPr>
          <p:cNvPr id="14" name="Picture 2" descr="C:\Users\79500\Desktop\noLisV6YrU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9136" y="989624"/>
            <a:ext cx="2856214" cy="3751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https://sun9-46.userapi.com/impg/15vyRRv6edppCfYCWAei9obDNFi8KAXyE8UjNw/_vxXOt5yu5M.jpg?size=1024x376&amp;quality=96&amp;sign=6479d112026c346d47f6106fd569d7eb&amp;c_uniq_tag=CJH6vT1Az0JD6oRd_lptJaRD0hiCVfXpF4uZhW5Hps4&amp;type=shar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594116" y="56078"/>
            <a:ext cx="1256581" cy="489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20280F86-B2E5-420A-95F2-28CDD2A624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9136" y="4872223"/>
            <a:ext cx="2856214" cy="1836802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>
            <a:off x="2959473" y="843551"/>
            <a:ext cx="23599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212121"/>
                </a:solidFill>
                <a:latin typeface="+mj-lt"/>
              </a:rPr>
              <a:t> </a:t>
            </a:r>
            <a:endParaRPr lang="ru-RU" b="1" i="0" dirty="0">
              <a:solidFill>
                <a:srgbClr val="212121"/>
              </a:solidFill>
              <a:effectLst/>
              <a:latin typeface="+mj-lt"/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5543429" y="542666"/>
            <a:ext cx="20064" cy="624570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1576875" y="708989"/>
            <a:ext cx="23839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Эко ферма "Отрадная"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1166941" y="436251"/>
            <a:ext cx="33089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>
                <a:solidFill>
                  <a:srgbClr val="002060"/>
                </a:solidFill>
                <a:latin typeface="+mj-lt"/>
              </a:rPr>
              <a:t>с.Кимильтей</a:t>
            </a:r>
            <a:r>
              <a:rPr lang="ru-RU" dirty="0" smtClean="0">
                <a:solidFill>
                  <a:srgbClr val="002060"/>
                </a:solidFill>
                <a:latin typeface="+mj-lt"/>
              </a:rPr>
              <a:t>, Иркутская область</a:t>
            </a:r>
            <a:endParaRPr lang="ru-RU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2539959" y="2812187"/>
            <a:ext cx="2926301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rgbClr val="000000"/>
                </a:solidFill>
                <a:latin typeface="+mj-lt"/>
              </a:rPr>
              <a:t>Здесь </a:t>
            </a:r>
            <a:r>
              <a:rPr lang="ru-RU" sz="1400" dirty="0" smtClean="0">
                <a:solidFill>
                  <a:srgbClr val="000000"/>
                </a:solidFill>
                <a:latin typeface="+mj-lt"/>
              </a:rPr>
              <a:t>будет интересно </a:t>
            </a:r>
            <a:r>
              <a:rPr lang="ru-RU" sz="1400" dirty="0">
                <a:solidFill>
                  <a:srgbClr val="000000"/>
                </a:solidFill>
                <a:latin typeface="+mj-lt"/>
              </a:rPr>
              <a:t>не только детям, но и взрослым.</a:t>
            </a: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400" dirty="0">
                <a:solidFill>
                  <a:srgbClr val="000000"/>
                </a:solidFill>
                <a:latin typeface="+mj-lt"/>
              </a:rPr>
              <a:t>В</a:t>
            </a:r>
            <a:r>
              <a:rPr lang="ru-RU" sz="1400" dirty="0" smtClean="0">
                <a:solidFill>
                  <a:srgbClr val="000000"/>
                </a:solidFill>
                <a:latin typeface="+mj-lt"/>
              </a:rPr>
              <a:t>озможность познакомиться с </a:t>
            </a:r>
            <a:r>
              <a:rPr lang="ru-RU" sz="1400" dirty="0">
                <a:solidFill>
                  <a:srgbClr val="000000"/>
                </a:solidFill>
                <a:latin typeface="+mj-lt"/>
              </a:rPr>
              <a:t>животным миром.</a:t>
            </a: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r>
              <a:rPr lang="ru-RU" sz="1400" dirty="0" smtClean="0">
                <a:solidFill>
                  <a:srgbClr val="000000"/>
                </a:solidFill>
                <a:latin typeface="+mj-lt"/>
              </a:rPr>
              <a:t>На ферме </a:t>
            </a:r>
            <a:r>
              <a:rPr lang="ru-RU" sz="1400" dirty="0">
                <a:solidFill>
                  <a:srgbClr val="000000"/>
                </a:solidFill>
                <a:latin typeface="+mj-lt"/>
              </a:rPr>
              <a:t>живут не только домашние животные, но и экзотические.</a:t>
            </a:r>
            <a:endParaRPr lang="ru-RU" sz="1400" dirty="0">
              <a:latin typeface="+mj-lt"/>
            </a:endParaRP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05340" y="1086896"/>
            <a:ext cx="2711041" cy="1690591"/>
          </a:xfrm>
          <a:prstGeom prst="rect">
            <a:avLst/>
          </a:prstGeom>
        </p:spPr>
      </p:pic>
      <p:sp>
        <p:nvSpPr>
          <p:cNvPr id="37" name="Прямоугольник 36"/>
          <p:cNvSpPr/>
          <p:nvPr/>
        </p:nvSpPr>
        <p:spPr>
          <a:xfrm>
            <a:off x="90235" y="4447325"/>
            <a:ext cx="5424373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Сервис</a:t>
            </a:r>
          </a:p>
          <a:p>
            <a:pPr algn="just"/>
            <a:endParaRPr lang="ru-RU" sz="1400" b="1" dirty="0">
              <a:solidFill>
                <a:schemeClr val="bg2">
                  <a:lumMod val="10000"/>
                </a:schemeClr>
              </a:solidFill>
              <a:latin typeface="+mj-lt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rgbClr val="000000"/>
                </a:solidFill>
                <a:latin typeface="+mj-lt"/>
              </a:rPr>
              <a:t>Есть </a:t>
            </a:r>
            <a:r>
              <a:rPr lang="ru-RU" sz="1400" dirty="0">
                <a:solidFill>
                  <a:srgbClr val="000000"/>
                </a:solidFill>
                <a:latin typeface="+mj-lt"/>
              </a:rPr>
              <a:t>все, что нужно для комфортного отдыха</a:t>
            </a:r>
            <a:r>
              <a:rPr lang="ru-RU" sz="1400" dirty="0" smtClean="0">
                <a:solidFill>
                  <a:srgbClr val="000000"/>
                </a:solidFill>
                <a:latin typeface="+mj-lt"/>
              </a:rPr>
              <a:t>:</a:t>
            </a:r>
          </a:p>
          <a:p>
            <a:pPr algn="just"/>
            <a:r>
              <a:rPr lang="ru-RU" sz="1400" dirty="0" smtClean="0">
                <a:solidFill>
                  <a:srgbClr val="000000"/>
                </a:solidFill>
                <a:latin typeface="+mj-lt"/>
              </a:rPr>
              <a:t>-      Аренда </a:t>
            </a:r>
            <a:r>
              <a:rPr lang="ru-RU" sz="1400" dirty="0">
                <a:solidFill>
                  <a:srgbClr val="000000"/>
                </a:solidFill>
                <a:latin typeface="+mj-lt"/>
              </a:rPr>
              <a:t>домиков. </a:t>
            </a:r>
            <a:endParaRPr lang="ru-RU" sz="1400" dirty="0" smtClean="0">
              <a:solidFill>
                <a:srgbClr val="000000"/>
              </a:solidFill>
              <a:latin typeface="+mj-lt"/>
            </a:endParaRPr>
          </a:p>
          <a:p>
            <a:pPr marL="285750" indent="-285750" algn="just">
              <a:buFontTx/>
              <a:buChar char="-"/>
            </a:pPr>
            <a:r>
              <a:rPr lang="ru-RU" sz="1400" dirty="0" smtClean="0">
                <a:solidFill>
                  <a:srgbClr val="000000"/>
                </a:solidFill>
                <a:latin typeface="+mj-lt"/>
              </a:rPr>
              <a:t>Русская </a:t>
            </a:r>
            <a:r>
              <a:rPr lang="ru-RU" sz="1400" dirty="0">
                <a:solidFill>
                  <a:srgbClr val="000000"/>
                </a:solidFill>
                <a:latin typeface="+mj-lt"/>
              </a:rPr>
              <a:t>баня для отдыха душой и телом</a:t>
            </a:r>
            <a:r>
              <a:rPr lang="ru-RU" sz="1400" dirty="0" smtClean="0">
                <a:solidFill>
                  <a:srgbClr val="000000"/>
                </a:solidFill>
                <a:latin typeface="+mj-lt"/>
              </a:rPr>
              <a:t>.</a:t>
            </a:r>
          </a:p>
          <a:p>
            <a:pPr marL="285750" indent="-285750" algn="just">
              <a:buFontTx/>
              <a:buChar char="-"/>
            </a:pPr>
            <a:r>
              <a:rPr lang="ru-RU" sz="1400" dirty="0" smtClean="0">
                <a:solidFill>
                  <a:srgbClr val="000000"/>
                </a:solidFill>
                <a:latin typeface="+mj-lt"/>
              </a:rPr>
              <a:t>Беседки </a:t>
            </a:r>
            <a:r>
              <a:rPr lang="ru-RU" sz="1400" dirty="0">
                <a:solidFill>
                  <a:srgbClr val="000000"/>
                </a:solidFill>
                <a:latin typeface="+mj-lt"/>
              </a:rPr>
              <a:t>с прекрасными видами на речку</a:t>
            </a:r>
            <a:r>
              <a:rPr lang="ru-RU" sz="1400" dirty="0" smtClean="0">
                <a:solidFill>
                  <a:srgbClr val="000000"/>
                </a:solidFill>
                <a:latin typeface="+mj-lt"/>
              </a:rPr>
              <a:t>.</a:t>
            </a:r>
          </a:p>
          <a:p>
            <a:pPr marL="285750" indent="-285750" algn="just">
              <a:buFontTx/>
              <a:buChar char="-"/>
            </a:pPr>
            <a:r>
              <a:rPr lang="ru-RU" sz="1400" dirty="0" smtClean="0">
                <a:solidFill>
                  <a:srgbClr val="000000"/>
                </a:solidFill>
                <a:latin typeface="+mj-lt"/>
              </a:rPr>
              <a:t>Позитивные </a:t>
            </a:r>
            <a:r>
              <a:rPr lang="ru-RU" sz="1400" dirty="0">
                <a:solidFill>
                  <a:srgbClr val="000000"/>
                </a:solidFill>
                <a:latin typeface="+mj-lt"/>
              </a:rPr>
              <a:t>экскурсии по эко-ферме для детей и взрослых</a:t>
            </a:r>
            <a:r>
              <a:rPr lang="ru-RU" sz="1400" dirty="0" smtClean="0">
                <a:solidFill>
                  <a:srgbClr val="000000"/>
                </a:solidFill>
                <a:latin typeface="+mj-lt"/>
              </a:rPr>
              <a:t>.</a:t>
            </a:r>
          </a:p>
          <a:p>
            <a:pPr marL="285750" indent="-285750" algn="just">
              <a:buFontTx/>
              <a:buChar char="-"/>
            </a:pPr>
            <a:r>
              <a:rPr lang="ru-RU" sz="1400" dirty="0" smtClean="0">
                <a:solidFill>
                  <a:srgbClr val="000000"/>
                </a:solidFill>
                <a:latin typeface="+mj-lt"/>
              </a:rPr>
              <a:t>Комплексные </a:t>
            </a:r>
            <a:r>
              <a:rPr lang="ru-RU" sz="1400" dirty="0">
                <a:solidFill>
                  <a:srgbClr val="000000"/>
                </a:solidFill>
                <a:latin typeface="+mj-lt"/>
              </a:rPr>
              <a:t>обеды. </a:t>
            </a:r>
            <a:endParaRPr lang="ru-RU" sz="1400" dirty="0" smtClean="0">
              <a:solidFill>
                <a:srgbClr val="000000"/>
              </a:solidFill>
              <a:latin typeface="+mj-lt"/>
            </a:endParaRPr>
          </a:p>
          <a:p>
            <a:pPr marL="285750" indent="-285750" algn="just">
              <a:buFontTx/>
              <a:buChar char="-"/>
            </a:pPr>
            <a:r>
              <a:rPr lang="ru-RU" sz="1400" dirty="0" smtClean="0">
                <a:solidFill>
                  <a:srgbClr val="000000"/>
                </a:solidFill>
                <a:latin typeface="+mj-lt"/>
              </a:rPr>
              <a:t>Конные </a:t>
            </a:r>
            <a:r>
              <a:rPr lang="ru-RU" sz="1400" dirty="0">
                <a:solidFill>
                  <a:srgbClr val="000000"/>
                </a:solidFill>
                <a:latin typeface="+mj-lt"/>
              </a:rPr>
              <a:t>прогулки по живописным </a:t>
            </a:r>
            <a:r>
              <a:rPr lang="ru-RU" sz="1400" dirty="0" smtClean="0">
                <a:solidFill>
                  <a:srgbClr val="000000"/>
                </a:solidFill>
                <a:latin typeface="+mj-lt"/>
              </a:rPr>
              <a:t>местам.-</a:t>
            </a:r>
          </a:p>
          <a:p>
            <a:pPr marL="285750" indent="-285750" algn="just">
              <a:buFontTx/>
              <a:buChar char="-"/>
            </a:pPr>
            <a:r>
              <a:rPr lang="ru-RU" sz="1400" dirty="0" smtClean="0">
                <a:solidFill>
                  <a:srgbClr val="000000"/>
                </a:solidFill>
                <a:latin typeface="+mj-lt"/>
              </a:rPr>
              <a:t>Прокат </a:t>
            </a:r>
            <a:r>
              <a:rPr lang="ru-RU" sz="1400" dirty="0">
                <a:solidFill>
                  <a:srgbClr val="000000"/>
                </a:solidFill>
                <a:latin typeface="+mj-lt"/>
              </a:rPr>
              <a:t>спортивного и игрового инвентаря.</a:t>
            </a:r>
            <a:br>
              <a:rPr lang="ru-RU" sz="1400" dirty="0">
                <a:solidFill>
                  <a:srgbClr val="000000"/>
                </a:solidFill>
                <a:latin typeface="+mj-lt"/>
              </a:rPr>
            </a:br>
            <a:endParaRPr lang="ru-RU" sz="1400" b="0" i="0" dirty="0">
              <a:solidFill>
                <a:srgbClr val="000000"/>
              </a:solidFill>
              <a:effectLst/>
              <a:latin typeface="+mj-lt"/>
            </a:endParaRPr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0235" y="1078130"/>
            <a:ext cx="2374044" cy="1390173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1393" y="2557617"/>
            <a:ext cx="2365693" cy="1726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886392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1971D109-7481-45CA-B99F-DD1A35EEE3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188" y="65305"/>
            <a:ext cx="9167298" cy="1296753"/>
          </a:xfrm>
        </p:spPr>
        <p:txBody>
          <a:bodyPr anchor="ctr">
            <a:normAutofit fontScale="85000" lnSpcReduction="20000"/>
          </a:bodyPr>
          <a:lstStyle/>
          <a:p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Приказ 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Минсельхоза России от 10.02.2022 № 68 «Об утверждении порядка проведения конкурсного отбора проектов развития сельского туризма, формы проекта развития сельского туризма, перечня документов для участия в конкурсном отборе проектов развития сельского туризма, требований к ним и форм их представления, требований к заявителям для участия в конкурсном отборе проектов развития сельского туризма, а также случаев и порядка внесения изменений в проект развития сельского туризма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» </a:t>
            </a:r>
            <a:endParaRPr lang="ru-RU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CE33DEFA-ECA9-495A-875C-3082DC9CE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561F2A-CA15-43DF-BE72-32D7E49C32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9738187" y="391898"/>
            <a:ext cx="1396365" cy="643568"/>
          </a:xfrm>
          <a:prstGeom prst="rect">
            <a:avLst/>
          </a:prstGeom>
        </p:spPr>
      </p:pic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xmlns="" id="{D13545AA-841F-4D36-B64B-6A90D381D6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23815065"/>
              </p:ext>
            </p:extLst>
          </p:nvPr>
        </p:nvGraphicFramePr>
        <p:xfrm>
          <a:off x="203366" y="1433767"/>
          <a:ext cx="11728197" cy="485087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48948">
                  <a:extLst>
                    <a:ext uri="{9D8B030D-6E8A-4147-A177-3AD203B41FA5}">
                      <a16:colId xmlns:a16="http://schemas.microsoft.com/office/drawing/2014/main" xmlns="" val="758946427"/>
                    </a:ext>
                  </a:extLst>
                </a:gridCol>
                <a:gridCol w="9026660">
                  <a:extLst>
                    <a:ext uri="{9D8B030D-6E8A-4147-A177-3AD203B41FA5}">
                      <a16:colId xmlns:a16="http://schemas.microsoft.com/office/drawing/2014/main" xmlns="" val="3566900525"/>
                    </a:ext>
                  </a:extLst>
                </a:gridCol>
                <a:gridCol w="2152589">
                  <a:extLst>
                    <a:ext uri="{9D8B030D-6E8A-4147-A177-3AD203B41FA5}">
                      <a16:colId xmlns:a16="http://schemas.microsoft.com/office/drawing/2014/main" xmlns="" val="1777391601"/>
                    </a:ext>
                  </a:extLst>
                </a:gridCol>
              </a:tblGrid>
              <a:tr h="60039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№ </a:t>
                      </a:r>
                      <a:r>
                        <a:rPr lang="ru-RU" sz="1600" dirty="0" err="1"/>
                        <a:t>п.п</a:t>
                      </a:r>
                      <a:r>
                        <a:rPr lang="ru-RU" sz="16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Наименование документа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Исполнитель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21206651"/>
                  </a:ext>
                </a:extLst>
              </a:tr>
              <a:tr h="568794">
                <a:tc>
                  <a:txBody>
                    <a:bodyPr/>
                    <a:lstStyle/>
                    <a:p>
                      <a:r>
                        <a:rPr lang="ru-RU" sz="1500" dirty="0"/>
                        <a:t>1</a:t>
                      </a:r>
                      <a:endParaRPr lang="ru-RU" sz="15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/>
                        <a:t>Копии документов на земельный участок, подтверждающий право собственности и (или) иное право пользования заявителя на срок не менее 5 лет</a:t>
                      </a:r>
                      <a:endParaRPr lang="ru-RU" sz="15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Заявитель </a:t>
                      </a:r>
                      <a:r>
                        <a:rPr lang="ru-RU" sz="1500" dirty="0"/>
                        <a:t>– выписка из ЕГРН</a:t>
                      </a: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87499745"/>
                  </a:ext>
                </a:extLst>
              </a:tr>
              <a:tr h="338395">
                <a:tc>
                  <a:txBody>
                    <a:bodyPr/>
                    <a:lstStyle/>
                    <a:p>
                      <a:r>
                        <a:rPr lang="ru-RU" sz="1500" dirty="0"/>
                        <a:t>2</a:t>
                      </a:r>
                      <a:endParaRPr lang="ru-RU" sz="15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/>
                        <a:t>согласие заявителя на проведение проверок МСХ Иркутской области и органом </a:t>
                      </a:r>
                      <a:r>
                        <a:rPr lang="ru-RU" sz="1500" dirty="0" err="1"/>
                        <a:t>госфинконтроля</a:t>
                      </a:r>
                      <a:endParaRPr lang="ru-RU" sz="15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заявитель</a:t>
                      </a: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59006660"/>
                  </a:ext>
                </a:extLst>
              </a:tr>
              <a:tr h="338395">
                <a:tc>
                  <a:txBody>
                    <a:bodyPr/>
                    <a:lstStyle/>
                    <a:p>
                      <a:r>
                        <a:rPr lang="ru-RU" sz="1500" dirty="0"/>
                        <a:t>3</a:t>
                      </a:r>
                      <a:endParaRPr lang="ru-RU" sz="15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/>
                        <a:t>Сведения о заявителе:</a:t>
                      </a:r>
                      <a:endParaRPr lang="ru-RU" sz="15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заявитель</a:t>
                      </a: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15667503"/>
                  </a:ext>
                </a:extLst>
              </a:tr>
              <a:tr h="568794">
                <a:tc>
                  <a:txBody>
                    <a:bodyPr/>
                    <a:lstStyle/>
                    <a:p>
                      <a:endParaRPr lang="ru-RU" sz="15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/>
                        <a:t>выписка из ЕГРЮЛ или ЕГРИП с основным видом деятельности «растениеводство и животноводство, охота и предоставление соотв. услуг в этих областях (код 01 по ОКВЭД 02)</a:t>
                      </a:r>
                      <a:endParaRPr lang="ru-RU" sz="15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32085374"/>
                  </a:ext>
                </a:extLst>
              </a:tr>
              <a:tr h="568794">
                <a:tc>
                  <a:txBody>
                    <a:bodyPr/>
                    <a:lstStyle/>
                    <a:p>
                      <a:endParaRPr lang="ru-RU" sz="15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/>
                        <a:t>выписка из ЕГРЮЛ для СПоК  с основным видом деятельности «производство пищевых продуктов (код 10 по ОКВЭД 2)</a:t>
                      </a:r>
                      <a:endParaRPr lang="ru-RU" sz="15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55235875"/>
                  </a:ext>
                </a:extLst>
              </a:tr>
              <a:tr h="568794">
                <a:tc>
                  <a:txBody>
                    <a:bodyPr/>
                    <a:lstStyle/>
                    <a:p>
                      <a:r>
                        <a:rPr lang="ru-RU" sz="1500" dirty="0"/>
                        <a:t>4</a:t>
                      </a:r>
                      <a:endParaRPr lang="ru-RU" sz="15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/>
                        <a:t>справка налогового органа об отсутствии у заявителя на 1 число месяца, предшествующего дате подачи документов в МСХ Иркутской области для участия в отборе </a:t>
                      </a:r>
                      <a:endParaRPr lang="ru-RU" sz="15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заявитель</a:t>
                      </a: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69045150"/>
                  </a:ext>
                </a:extLst>
              </a:tr>
              <a:tr h="338395">
                <a:tc>
                  <a:txBody>
                    <a:bodyPr/>
                    <a:lstStyle/>
                    <a:p>
                      <a:r>
                        <a:rPr lang="ru-RU" sz="1500" dirty="0"/>
                        <a:t>5</a:t>
                      </a:r>
                      <a:endParaRPr lang="ru-RU" sz="15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/>
                        <a:t>копия утвержденной ПСД</a:t>
                      </a:r>
                      <a:endParaRPr lang="ru-RU" sz="15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заявитель</a:t>
                      </a: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2151175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500" dirty="0"/>
                        <a:t>6</a:t>
                      </a:r>
                      <a:endParaRPr lang="ru-RU" sz="15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/>
                        <a:t>копия заключения госэкспертизы проектной документации и результатов инженерных изысканий</a:t>
                      </a:r>
                      <a:endParaRPr lang="ru-RU" sz="15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заявитель</a:t>
                      </a: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64432908"/>
                  </a:ext>
                </a:extLst>
              </a:tr>
              <a:tr h="209441"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latin typeface="+mn-lt"/>
                        </a:rPr>
                        <a:t>7</a:t>
                      </a:r>
                      <a:endParaRPr lang="ru-RU" sz="15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latin typeface="+mn-lt"/>
                        </a:rPr>
                        <a:t>Бизнес-план</a:t>
                      </a:r>
                      <a:endParaRPr lang="ru-RU" sz="15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4470925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latin typeface="+mn-lt"/>
                        </a:rPr>
                        <a:t>8</a:t>
                      </a:r>
                      <a:endParaRPr lang="ru-RU" sz="15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latin typeface="+mn-lt"/>
                        </a:rPr>
                        <a:t>Заявление об участии в отборе</a:t>
                      </a:r>
                      <a:endParaRPr lang="ru-RU" sz="15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745475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6956041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240"/>
            <a:ext cx="11772900" cy="533400"/>
          </a:xfrm>
        </p:spPr>
        <p:txBody>
          <a:bodyPr>
            <a:normAutofit/>
          </a:bodyPr>
          <a:lstStyle/>
          <a:p>
            <a:r>
              <a:rPr lang="ru-RU" sz="2800" dirty="0"/>
              <a:t>Основные критерии оценки проектов развития сельского туризма</a:t>
            </a:r>
          </a:p>
        </p:txBody>
      </p:sp>
      <p:pic>
        <p:nvPicPr>
          <p:cNvPr id="4" name="Picture 6" descr="https://sun9-46.userapi.com/impg/15vyRRv6edppCfYCWAei9obDNFi8KAXyE8UjNw/_vxXOt5yu5M.jpg?size=1024x376&amp;quality=96&amp;sign=6479d112026c346d47f6106fd569d7eb&amp;c_uniq_tag=CJH6vT1Az0JD6oRd_lptJaRD0hiCVfXpF4uZhW5Hps4&amp;type=shar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530114" y="15240"/>
            <a:ext cx="1497717" cy="583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01582" y="64529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Прямое влияние реализации проекта на увеличение объема реализации производимой с/х продукции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121955" y="1485809"/>
            <a:ext cx="60072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Привлечение туристов, увеличение туристического потока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453354" y="21723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Сезонность проекта (преимущество установлено для проектов круглогодичного функционирования)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450080" y="3044961"/>
            <a:ext cx="70408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Создание новых рабочих мест и обеспечение работников заработной платой не менее среднего уровня по отрасли в регионе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326376" y="3933981"/>
            <a:ext cx="65518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Обеспечение комфортной среды для маломобильных граждан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080353" y="4676551"/>
            <a:ext cx="28202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Срок окупаемости проекта</a:t>
            </a:r>
          </a:p>
        </p:txBody>
      </p:sp>
      <p:sp>
        <p:nvSpPr>
          <p:cNvPr id="13" name="Дуга 12"/>
          <p:cNvSpPr/>
          <p:nvPr/>
        </p:nvSpPr>
        <p:spPr>
          <a:xfrm rot="3270679">
            <a:off x="-3150617" y="-560139"/>
            <a:ext cx="7335158" cy="6432849"/>
          </a:xfrm>
          <a:prstGeom prst="arc">
            <a:avLst>
              <a:gd name="adj1" fmla="val 16200000"/>
              <a:gd name="adj2" fmla="val 602080"/>
            </a:avLst>
          </a:prstGeom>
          <a:ln w="19050" cmpd="dbl">
            <a:solidFill>
              <a:schemeClr val="accent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Блок-схема: узел 13"/>
          <p:cNvSpPr/>
          <p:nvPr/>
        </p:nvSpPr>
        <p:spPr>
          <a:xfrm>
            <a:off x="3125466" y="875286"/>
            <a:ext cx="491014" cy="435738"/>
          </a:xfrm>
          <a:prstGeom prst="flowChartConnector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Блок-схема: узел 14"/>
          <p:cNvSpPr/>
          <p:nvPr/>
        </p:nvSpPr>
        <p:spPr>
          <a:xfrm>
            <a:off x="3410568" y="1568121"/>
            <a:ext cx="491014" cy="435738"/>
          </a:xfrm>
          <a:prstGeom prst="flowChartConnector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Блок-схема: узел 15"/>
          <p:cNvSpPr/>
          <p:nvPr/>
        </p:nvSpPr>
        <p:spPr>
          <a:xfrm>
            <a:off x="3639807" y="2285186"/>
            <a:ext cx="491014" cy="435738"/>
          </a:xfrm>
          <a:prstGeom prst="flowChartConnector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Блок-схема: узел 16"/>
          <p:cNvSpPr/>
          <p:nvPr/>
        </p:nvSpPr>
        <p:spPr>
          <a:xfrm>
            <a:off x="3662427" y="3081233"/>
            <a:ext cx="491014" cy="435738"/>
          </a:xfrm>
          <a:prstGeom prst="flowChartConnector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Блок-схема: узел 17"/>
          <p:cNvSpPr/>
          <p:nvPr/>
        </p:nvSpPr>
        <p:spPr>
          <a:xfrm>
            <a:off x="3486231" y="3836018"/>
            <a:ext cx="491014" cy="435738"/>
          </a:xfrm>
          <a:prstGeom prst="flowChartConnector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Блок-схема: узел 18"/>
          <p:cNvSpPr/>
          <p:nvPr/>
        </p:nvSpPr>
        <p:spPr>
          <a:xfrm>
            <a:off x="3198164" y="4502159"/>
            <a:ext cx="491014" cy="435738"/>
          </a:xfrm>
          <a:prstGeom prst="flowChartConnector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 flipV="1">
            <a:off x="3574749" y="968636"/>
            <a:ext cx="402496" cy="399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V="1">
            <a:off x="3887099" y="1679750"/>
            <a:ext cx="307150" cy="253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flipV="1">
            <a:off x="4130821" y="2418615"/>
            <a:ext cx="403508" cy="266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4162189" y="3291832"/>
            <a:ext cx="372140" cy="277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3952117" y="4105612"/>
            <a:ext cx="374259" cy="260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3664931" y="4746119"/>
            <a:ext cx="457024" cy="879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Рисунок 4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7818" y="2178141"/>
            <a:ext cx="2841546" cy="2086847"/>
          </a:xfrm>
          <a:prstGeom prst="rect">
            <a:avLst/>
          </a:prstGeom>
        </p:spPr>
      </p:pic>
      <p:sp>
        <p:nvSpPr>
          <p:cNvPr id="53" name="Блок-схема: узел 52"/>
          <p:cNvSpPr/>
          <p:nvPr/>
        </p:nvSpPr>
        <p:spPr>
          <a:xfrm>
            <a:off x="2783857" y="5160714"/>
            <a:ext cx="491014" cy="435738"/>
          </a:xfrm>
          <a:prstGeom prst="flowChartConnector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Блок-схема: узел 53"/>
          <p:cNvSpPr/>
          <p:nvPr/>
        </p:nvSpPr>
        <p:spPr>
          <a:xfrm>
            <a:off x="2192604" y="5596452"/>
            <a:ext cx="491014" cy="435738"/>
          </a:xfrm>
          <a:prstGeom prst="flowChartConnector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>
            <a:off x="3274714" y="5399081"/>
            <a:ext cx="457024" cy="879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2683618" y="5919249"/>
            <a:ext cx="514546" cy="1996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Прямоугольник 57"/>
          <p:cNvSpPr/>
          <p:nvPr/>
        </p:nvSpPr>
        <p:spPr>
          <a:xfrm>
            <a:off x="3096666" y="5919249"/>
            <a:ext cx="6475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Реализация проекта на территории «Туристического маршрута»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3666189" y="518952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+mj-lt"/>
                <a:ea typeface="SimSun" panose="02010600030101010101" pitchFamily="2" charset="-122"/>
                <a:cs typeface="Times New Roman" panose="02020603050405020304" pitchFamily="18" charset="0"/>
              </a:rPr>
              <a:t>Участие в национальном конкурсе региональных брендов продуктов питания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14950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8200" y="75798"/>
            <a:ext cx="9920288" cy="474032"/>
          </a:xfrm>
          <a:prstGeom prst="rect">
            <a:avLst/>
          </a:prstGeom>
        </p:spPr>
        <p:txBody>
          <a:bodyPr vert="horz" wrap="square" lIns="0" tIns="57968" rIns="0" bIns="0" rtlCol="0" anchor="ctr">
            <a:spAutoFit/>
          </a:bodyPr>
          <a:lstStyle/>
          <a:p>
            <a:pPr marL="43814">
              <a:lnSpc>
                <a:spcPct val="100000"/>
              </a:lnSpc>
              <a:spcBef>
                <a:spcPts val="75"/>
              </a:spcBef>
            </a:pPr>
            <a:r>
              <a:rPr sz="2700" spc="-360" dirty="0">
                <a:latin typeface="Times New Roman"/>
                <a:cs typeface="Times New Roman"/>
              </a:rPr>
              <a:t>ГОСУДАРСТВЕННАЯ</a:t>
            </a:r>
            <a:r>
              <a:rPr sz="2700" spc="-120" dirty="0">
                <a:latin typeface="Times New Roman"/>
                <a:cs typeface="Times New Roman"/>
              </a:rPr>
              <a:t> </a:t>
            </a:r>
            <a:r>
              <a:rPr lang="en-US" sz="2700" spc="-120" dirty="0" smtClean="0">
                <a:latin typeface="Times New Roman"/>
                <a:cs typeface="Times New Roman"/>
              </a:rPr>
              <a:t> </a:t>
            </a:r>
            <a:r>
              <a:rPr sz="2700" spc="-293" dirty="0" smtClean="0">
                <a:latin typeface="Times New Roman"/>
                <a:cs typeface="Times New Roman"/>
              </a:rPr>
              <a:t>ПОДДЕРЖКА</a:t>
            </a:r>
            <a:r>
              <a:rPr sz="2700" spc="-116" dirty="0" smtClean="0">
                <a:latin typeface="Times New Roman"/>
                <a:cs typeface="Times New Roman"/>
              </a:rPr>
              <a:t> </a:t>
            </a:r>
            <a:r>
              <a:rPr lang="en-US" sz="2700" spc="-116" dirty="0" smtClean="0">
                <a:latin typeface="Times New Roman"/>
                <a:cs typeface="Times New Roman"/>
              </a:rPr>
              <a:t> </a:t>
            </a:r>
            <a:r>
              <a:rPr sz="2700" spc="-386" dirty="0" smtClean="0">
                <a:latin typeface="Times New Roman"/>
                <a:cs typeface="Times New Roman"/>
              </a:rPr>
              <a:t>АПК</a:t>
            </a:r>
            <a:r>
              <a:rPr sz="2700" spc="-120" dirty="0" smtClean="0">
                <a:latin typeface="Times New Roman"/>
                <a:cs typeface="Times New Roman"/>
              </a:rPr>
              <a:t> </a:t>
            </a:r>
            <a:r>
              <a:rPr lang="en-US" sz="2700" spc="-120" dirty="0" smtClean="0">
                <a:latin typeface="Times New Roman"/>
                <a:cs typeface="Times New Roman"/>
              </a:rPr>
              <a:t> </a:t>
            </a:r>
            <a:r>
              <a:rPr sz="2700" spc="-338" dirty="0" smtClean="0">
                <a:latin typeface="Times New Roman"/>
                <a:cs typeface="Times New Roman"/>
              </a:rPr>
              <a:t>ИРКУТСКОЙ</a:t>
            </a:r>
            <a:r>
              <a:rPr sz="2700" spc="-124" dirty="0" smtClean="0">
                <a:latin typeface="Times New Roman"/>
                <a:cs typeface="Times New Roman"/>
              </a:rPr>
              <a:t> </a:t>
            </a:r>
            <a:r>
              <a:rPr sz="2700" spc="-304" dirty="0">
                <a:latin typeface="Times New Roman"/>
                <a:cs typeface="Times New Roman"/>
              </a:rPr>
              <a:t>ОБЛАСТИ</a:t>
            </a:r>
            <a:endParaRPr sz="2700" dirty="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1165967" y="0"/>
            <a:ext cx="1026795" cy="942975"/>
            <a:chOff x="14887956" y="0"/>
            <a:chExt cx="1369060" cy="12573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887956" y="0"/>
              <a:ext cx="1368550" cy="12573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79980" y="33528"/>
              <a:ext cx="1112519" cy="1045463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59051" y="582931"/>
            <a:ext cx="8155305" cy="30060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559051" y="582931"/>
            <a:ext cx="8155305" cy="259206"/>
          </a:xfrm>
          <a:prstGeom prst="rect">
            <a:avLst/>
          </a:prstGeom>
        </p:spPr>
        <p:txBody>
          <a:bodyPr vert="horz" wrap="square" lIns="0" tIns="28099" rIns="0" bIns="0" rtlCol="0">
            <a:spAutoFit/>
          </a:bodyPr>
          <a:lstStyle/>
          <a:p>
            <a:pPr marL="241459">
              <a:spcBef>
                <a:spcPts val="221"/>
              </a:spcBef>
            </a:pPr>
            <a:r>
              <a:rPr sz="1500" b="1" spc="-8" dirty="0">
                <a:latin typeface="Times New Roman"/>
                <a:cs typeface="Times New Roman"/>
              </a:rPr>
              <a:t>Планируемые</a:t>
            </a:r>
            <a:r>
              <a:rPr sz="1500" b="1" spc="-53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сроки</a:t>
            </a:r>
            <a:r>
              <a:rPr sz="1500" b="1" spc="-34" dirty="0">
                <a:latin typeface="Times New Roman"/>
                <a:cs typeface="Times New Roman"/>
              </a:rPr>
              <a:t> </a:t>
            </a:r>
            <a:r>
              <a:rPr sz="1500" b="1" spc="-8" dirty="0">
                <a:latin typeface="Times New Roman"/>
                <a:cs typeface="Times New Roman"/>
              </a:rPr>
              <a:t>доведения</a:t>
            </a:r>
            <a:r>
              <a:rPr sz="1500" b="1" spc="-34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средств</a:t>
            </a:r>
            <a:r>
              <a:rPr sz="1500" b="1" spc="-11" dirty="0">
                <a:latin typeface="Times New Roman"/>
                <a:cs typeface="Times New Roman"/>
              </a:rPr>
              <a:t> </a:t>
            </a:r>
            <a:r>
              <a:rPr sz="1500" b="1" spc="-15" dirty="0">
                <a:latin typeface="Times New Roman"/>
                <a:cs typeface="Times New Roman"/>
              </a:rPr>
              <a:t>государственной</a:t>
            </a:r>
            <a:r>
              <a:rPr sz="1500" b="1" spc="-53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поддержки</a:t>
            </a:r>
            <a:r>
              <a:rPr sz="1500" b="1" spc="-34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до</a:t>
            </a:r>
            <a:r>
              <a:rPr sz="1500" b="1" spc="-19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СХПТ</a:t>
            </a:r>
            <a:r>
              <a:rPr sz="1500" b="1" spc="-49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в</a:t>
            </a:r>
            <a:r>
              <a:rPr sz="1500" b="1" spc="-30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2025</a:t>
            </a:r>
            <a:r>
              <a:rPr sz="1500" b="1" spc="-41" dirty="0">
                <a:latin typeface="Times New Roman"/>
                <a:cs typeface="Times New Roman"/>
              </a:rPr>
              <a:t> </a:t>
            </a:r>
            <a:r>
              <a:rPr sz="1500" b="1" spc="-15" dirty="0">
                <a:latin typeface="Times New Roman"/>
                <a:cs typeface="Times New Roman"/>
              </a:rPr>
              <a:t>году</a:t>
            </a:r>
            <a:endParaRPr sz="1500">
              <a:latin typeface="Times New Roman"/>
              <a:cs typeface="Times New Roman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/>
          </p:nvPr>
        </p:nvGraphicFramePr>
        <p:xfrm>
          <a:off x="95250" y="971241"/>
          <a:ext cx="11893802" cy="60890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3620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7246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11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субсидий,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планируемых</a:t>
                      </a:r>
                      <a:r>
                        <a:rPr sz="11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1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предоставлению</a:t>
                      </a:r>
                      <a:r>
                        <a:rPr sz="11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2025</a:t>
                      </a:r>
                      <a:r>
                        <a:rPr sz="11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20" dirty="0">
                          <a:latin typeface="Times New Roman"/>
                          <a:cs typeface="Times New Roman"/>
                        </a:rPr>
                        <a:t>году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76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Плановая </a:t>
                      </a:r>
                      <a:r>
                        <a:rPr sz="1000" b="1" spc="-20" dirty="0">
                          <a:latin typeface="Times New Roman"/>
                          <a:cs typeface="Times New Roman"/>
                        </a:rPr>
                        <a:t>дата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00685" marR="391795" algn="ctr">
                        <a:lnSpc>
                          <a:spcPct val="114599"/>
                        </a:lnSpc>
                        <a:spcBef>
                          <a:spcPts val="10"/>
                        </a:spcBef>
                      </a:pPr>
                      <a:r>
                        <a:rPr sz="1000" b="1" spc="-20" dirty="0">
                          <a:latin typeface="Times New Roman"/>
                          <a:cs typeface="Times New Roman"/>
                        </a:rPr>
                        <a:t>опубликования 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объявления</a:t>
                      </a:r>
                      <a:r>
                        <a:rPr sz="10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0" dirty="0">
                          <a:latin typeface="Times New Roman"/>
                          <a:cs typeface="Times New Roman"/>
                        </a:rPr>
                        <a:t>о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530"/>
                        </a:lnSpc>
                        <a:spcBef>
                          <a:spcPts val="240"/>
                        </a:spcBef>
                      </a:pP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проведении отбора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28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A276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Плановая </a:t>
                      </a:r>
                      <a:r>
                        <a:rPr sz="1000" b="1" spc="-20" dirty="0">
                          <a:latin typeface="Times New Roman"/>
                          <a:cs typeface="Times New Roman"/>
                        </a:rPr>
                        <a:t>дата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42240" marR="130810" indent="-1270" algn="ctr">
                        <a:lnSpc>
                          <a:spcPct val="114999"/>
                        </a:lnSpc>
                      </a:pP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опубликования объявления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0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проведении дополнительного</a:t>
                      </a: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отбора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28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05264">
                <a:tc>
                  <a:txBody>
                    <a:bodyPr/>
                    <a:lstStyle/>
                    <a:p>
                      <a:pPr algn="ctr">
                        <a:lnSpc>
                          <a:spcPts val="1745"/>
                        </a:lnSpc>
                        <a:spcBef>
                          <a:spcPts val="315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 апреля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2435">
                <a:tc>
                  <a:txBody>
                    <a:bodyPr/>
                    <a:lstStyle/>
                    <a:p>
                      <a:pPr marL="68580" marR="848360">
                        <a:lnSpc>
                          <a:spcPct val="1153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возмещение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части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затрат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проведение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агротехнологических</a:t>
                      </a:r>
                      <a:r>
                        <a:rPr sz="11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работ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осуществлении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производства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зерновых,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зернобобовых,</a:t>
                      </a:r>
                      <a:r>
                        <a:rPr sz="11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масличных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(кроме</a:t>
                      </a:r>
                      <a:r>
                        <a:rPr sz="11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рапса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сои),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кормовых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культур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762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9"/>
                        </a:lnSpc>
                      </a:pPr>
                      <a:r>
                        <a:rPr sz="1300" dirty="0" smtClean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1300" spc="-2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dirty="0">
                          <a:latin typeface="Times New Roman"/>
                          <a:cs typeface="Times New Roman"/>
                        </a:rPr>
                        <a:t>февраля</a:t>
                      </a:r>
                      <a:r>
                        <a:rPr sz="13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7149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marL="52069" algn="ctr">
                        <a:lnSpc>
                          <a:spcPts val="1870"/>
                        </a:lnSpc>
                        <a:spcBef>
                          <a:spcPts val="5"/>
                        </a:spcBef>
                      </a:pP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200" spc="-3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мая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905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79395">
                <a:tc>
                  <a:txBody>
                    <a:bodyPr/>
                    <a:lstStyle/>
                    <a:p>
                      <a:pPr marL="68580" algn="l">
                        <a:lnSpc>
                          <a:spcPts val="1750"/>
                        </a:lnSpc>
                      </a:pPr>
                      <a:endParaRPr lang="en-US" sz="1100" dirty="0" smtClean="0">
                        <a:latin typeface="Times New Roman"/>
                        <a:cs typeface="Times New Roman"/>
                      </a:endParaRPr>
                    </a:p>
                    <a:p>
                      <a:pPr marL="68580" algn="l">
                        <a:lnSpc>
                          <a:spcPts val="1750"/>
                        </a:lnSpc>
                      </a:pP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целях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возмещения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части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затрат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поддержку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собственного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производства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молока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667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9"/>
                        </a:lnSpc>
                        <a:spcBef>
                          <a:spcPts val="1870"/>
                        </a:spcBef>
                      </a:pPr>
                      <a:r>
                        <a:rPr sz="130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13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dirty="0">
                          <a:latin typeface="Times New Roman"/>
                          <a:cs typeface="Times New Roman"/>
                        </a:rPr>
                        <a:t>февраля</a:t>
                      </a:r>
                      <a:r>
                        <a:rPr sz="13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17811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52069" algn="ctr">
                        <a:lnSpc>
                          <a:spcPts val="187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мая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4288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58452">
                <a:tc>
                  <a:txBody>
                    <a:bodyPr/>
                    <a:lstStyle/>
                    <a:p>
                      <a:pPr marL="68580" marR="59690">
                        <a:lnSpc>
                          <a:spcPct val="100000"/>
                        </a:lnSpc>
                        <a:spcBef>
                          <a:spcPts val="1525"/>
                        </a:spcBef>
                        <a:tabLst>
                          <a:tab pos="385445" algn="l"/>
                          <a:tab pos="1494790" algn="l"/>
                          <a:tab pos="2075180" algn="l"/>
                          <a:tab pos="2701925" algn="l"/>
                          <a:tab pos="3018790" algn="l"/>
                          <a:tab pos="4104004" algn="l"/>
                          <a:tab pos="5187950" algn="l"/>
                          <a:tab pos="6146800" algn="l"/>
                          <a:tab pos="7096125" algn="l"/>
                          <a:tab pos="9053195" algn="l"/>
                          <a:tab pos="10005695" algn="l"/>
                        </a:tabLst>
                      </a:pP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возмещение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части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затрат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содержание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племенного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маточного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поголовья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сельскохозяйственных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животных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lang="en-US" sz="1100" dirty="0" smtClean="0">
                          <a:latin typeface="Times New Roman"/>
                          <a:cs typeface="Times New Roman"/>
                        </a:rPr>
                        <a:t/>
                      </a:r>
                      <a:br>
                        <a:rPr lang="en-US" sz="1100" dirty="0" smtClean="0">
                          <a:latin typeface="Times New Roman"/>
                          <a:cs typeface="Times New Roman"/>
                        </a:rPr>
                      </a:br>
                      <a:r>
                        <a:rPr sz="1100" spc="-25" dirty="0" smtClean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за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исключением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нетелей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телок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случного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возраста),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имеющегося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января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текущего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года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4525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9"/>
                        </a:lnSpc>
                        <a:spcBef>
                          <a:spcPts val="5"/>
                        </a:spcBef>
                      </a:pPr>
                      <a:r>
                        <a:rPr sz="1300" dirty="0" smtClean="0">
                          <a:latin typeface="Times New Roman"/>
                          <a:cs typeface="Times New Roman"/>
                        </a:rPr>
                        <a:t>15</a:t>
                      </a:r>
                      <a:r>
                        <a:rPr sz="1300" spc="-2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dirty="0">
                          <a:latin typeface="Times New Roman"/>
                          <a:cs typeface="Times New Roman"/>
                        </a:rPr>
                        <a:t>февраля</a:t>
                      </a:r>
                      <a:r>
                        <a:rPr sz="13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11919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marL="52069" algn="ctr">
                        <a:lnSpc>
                          <a:spcPts val="1870"/>
                        </a:lnSpc>
                      </a:pP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200" spc="-3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мая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3477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94861">
                <a:tc>
                  <a:txBody>
                    <a:bodyPr/>
                    <a:lstStyle/>
                    <a:p>
                      <a:pPr marL="68580" marR="59690" algn="just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приобретение</a:t>
                      </a:r>
                      <a:r>
                        <a:rPr sz="11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технологического</a:t>
                      </a:r>
                      <a:r>
                        <a:rPr sz="1100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оборудования,</a:t>
                      </a:r>
                      <a:r>
                        <a:rPr sz="1100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используемого</a:t>
                      </a:r>
                      <a:r>
                        <a:rPr sz="1100" spc="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отрасли</a:t>
                      </a:r>
                      <a:r>
                        <a:rPr sz="1100" spc="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растениеводства,</a:t>
                      </a:r>
                      <a:r>
                        <a:rPr sz="1100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1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также</a:t>
                      </a:r>
                      <a:r>
                        <a:rPr sz="1100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уплату</a:t>
                      </a:r>
                      <a:r>
                        <a:rPr sz="1100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лизинговых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платежей</a:t>
                      </a:r>
                      <a:r>
                        <a:rPr sz="1100" spc="4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100" spc="6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договорам</a:t>
                      </a:r>
                      <a:r>
                        <a:rPr sz="1100" spc="6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финансовой</a:t>
                      </a:r>
                      <a:r>
                        <a:rPr sz="1100" spc="48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аренды</a:t>
                      </a:r>
                      <a:r>
                        <a:rPr sz="1100" spc="4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(лизинга),</a:t>
                      </a:r>
                      <a:r>
                        <a:rPr sz="1100" spc="4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предметом</a:t>
                      </a:r>
                      <a:r>
                        <a:rPr sz="1100" spc="48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которых</a:t>
                      </a:r>
                      <a:r>
                        <a:rPr sz="1100" spc="6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являются</a:t>
                      </a:r>
                      <a:r>
                        <a:rPr sz="1100" spc="4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сельскохозяйственная</a:t>
                      </a:r>
                      <a:r>
                        <a:rPr sz="1100" spc="4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техника,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грузовые</a:t>
                      </a:r>
                      <a:r>
                        <a:rPr sz="1100" spc="8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100" spc="9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специальные</a:t>
                      </a:r>
                      <a:r>
                        <a:rPr sz="1100" spc="8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автомобили,</a:t>
                      </a:r>
                      <a:r>
                        <a:rPr sz="1100" spc="7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технологическое</a:t>
                      </a:r>
                      <a:r>
                        <a:rPr sz="1100" spc="9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оборудование</a:t>
                      </a:r>
                      <a:r>
                        <a:rPr sz="1100" spc="8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100" spc="8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племенные</a:t>
                      </a:r>
                      <a:r>
                        <a:rPr sz="1100" spc="8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сельскохозяйственные</a:t>
                      </a:r>
                      <a:r>
                        <a:rPr sz="1100" spc="9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животные (договоры,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заключенные</a:t>
                      </a:r>
                      <a:r>
                        <a:rPr sz="11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1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31.12.2021)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9953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ts val="1989"/>
                        </a:lnSpc>
                      </a:pPr>
                      <a:r>
                        <a:rPr sz="1300" dirty="0" smtClean="0">
                          <a:latin typeface="Times New Roman"/>
                          <a:cs typeface="Times New Roman"/>
                        </a:rPr>
                        <a:t>9</a:t>
                      </a:r>
                      <a:r>
                        <a:rPr sz="1300" spc="-3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dirty="0">
                          <a:latin typeface="Times New Roman"/>
                          <a:cs typeface="Times New Roman"/>
                        </a:rPr>
                        <a:t>января</a:t>
                      </a:r>
                      <a:r>
                        <a:rPr sz="1300" spc="-20" dirty="0">
                          <a:latin typeface="Times New Roman"/>
                          <a:cs typeface="Times New Roman"/>
                        </a:rPr>
                        <a:t> 2025</a:t>
                      </a: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51435" algn="ctr">
                        <a:lnSpc>
                          <a:spcPts val="1870"/>
                        </a:lnSpc>
                      </a:pP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200" spc="-5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сентября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953929">
                <a:tc>
                  <a:txBody>
                    <a:bodyPr/>
                    <a:lstStyle/>
                    <a:p>
                      <a:pPr marL="68580" marR="59690" algn="just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1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возмещения</a:t>
                      </a:r>
                      <a:r>
                        <a:rPr sz="1100" spc="1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части</a:t>
                      </a:r>
                      <a:r>
                        <a:rPr sz="1100" spc="1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затрат</a:t>
                      </a:r>
                      <a:r>
                        <a:rPr sz="1100" spc="1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1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приобретение</a:t>
                      </a:r>
                      <a:r>
                        <a:rPr sz="1100" spc="1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(уплату</a:t>
                      </a:r>
                      <a:r>
                        <a:rPr sz="1100" spc="1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лизинговых</a:t>
                      </a:r>
                      <a:r>
                        <a:rPr sz="1100" spc="1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платежей</a:t>
                      </a:r>
                      <a:r>
                        <a:rPr sz="1100" spc="1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100" spc="1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договорам</a:t>
                      </a:r>
                      <a:r>
                        <a:rPr sz="1100" spc="1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финансовой</a:t>
                      </a:r>
                      <a:r>
                        <a:rPr sz="1100" spc="1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аренды</a:t>
                      </a:r>
                      <a:r>
                        <a:rPr sz="1100" spc="1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(лизинга))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сельскохозяйственной</a:t>
                      </a:r>
                      <a:r>
                        <a:rPr sz="1100" spc="31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техники,</a:t>
                      </a:r>
                      <a:r>
                        <a:rPr sz="1100" spc="31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транспортных</a:t>
                      </a:r>
                      <a:r>
                        <a:rPr sz="1100" spc="32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средств</a:t>
                      </a:r>
                      <a:r>
                        <a:rPr sz="1100" spc="32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грузового</a:t>
                      </a:r>
                      <a:r>
                        <a:rPr sz="1100" spc="32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100" spc="32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специального</a:t>
                      </a:r>
                      <a:r>
                        <a:rPr sz="1100" spc="32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назначения,</a:t>
                      </a:r>
                      <a:r>
                        <a:rPr sz="1100" spc="31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технологического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оборудования,</a:t>
                      </a:r>
                      <a:r>
                        <a:rPr sz="1100" spc="1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племенных</a:t>
                      </a:r>
                      <a:r>
                        <a:rPr sz="1100" spc="1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сельскохозяйственных</a:t>
                      </a:r>
                      <a:r>
                        <a:rPr sz="1100" spc="1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животных,</a:t>
                      </a:r>
                      <a:r>
                        <a:rPr sz="1100" spc="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бескаркасных</a:t>
                      </a:r>
                      <a:r>
                        <a:rPr sz="1100" spc="1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арочных</a:t>
                      </a:r>
                      <a:r>
                        <a:rPr sz="1100" spc="1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сооружений</a:t>
                      </a:r>
                      <a:r>
                        <a:rPr sz="1100" spc="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1100" spc="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металла</a:t>
                      </a:r>
                      <a:r>
                        <a:rPr sz="1100" spc="1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100" spc="1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хранения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картофеля,</a:t>
                      </a:r>
                      <a:r>
                        <a:rPr sz="11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овощей</a:t>
                      </a:r>
                      <a:r>
                        <a:rPr sz="11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открытого</a:t>
                      </a:r>
                      <a:r>
                        <a:rPr sz="1100" spc="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грунта</a:t>
                      </a:r>
                      <a:r>
                        <a:rPr sz="11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получателям,</a:t>
                      </a:r>
                      <a:r>
                        <a:rPr sz="11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отношении</a:t>
                      </a:r>
                      <a:r>
                        <a:rPr sz="11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которых</a:t>
                      </a:r>
                      <a:r>
                        <a:rPr sz="11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sz="11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устанавливается</a:t>
                      </a:r>
                      <a:r>
                        <a:rPr sz="11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предельный</a:t>
                      </a:r>
                      <a:r>
                        <a:rPr sz="1100" spc="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размер</a:t>
                      </a:r>
                      <a:r>
                        <a:rPr sz="1100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субсидий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текущий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год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8715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ts val="1989"/>
                        </a:lnSpc>
                        <a:spcBef>
                          <a:spcPts val="5"/>
                        </a:spcBef>
                      </a:pPr>
                      <a:r>
                        <a:rPr sz="1300" dirty="0" smtClean="0">
                          <a:latin typeface="Times New Roman"/>
                          <a:cs typeface="Times New Roman"/>
                        </a:rPr>
                        <a:t>9</a:t>
                      </a:r>
                      <a:r>
                        <a:rPr sz="1300" spc="-3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dirty="0">
                          <a:latin typeface="Times New Roman"/>
                          <a:cs typeface="Times New Roman"/>
                        </a:rPr>
                        <a:t>января</a:t>
                      </a:r>
                      <a:r>
                        <a:rPr sz="1300" spc="-20" dirty="0">
                          <a:latin typeface="Times New Roman"/>
                          <a:cs typeface="Times New Roman"/>
                        </a:rPr>
                        <a:t> 2025</a:t>
                      </a: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51435" algn="ctr">
                        <a:lnSpc>
                          <a:spcPts val="1864"/>
                        </a:lnSpc>
                      </a:pP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200" spc="-4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сентября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64795">
                <a:tc>
                  <a:txBody>
                    <a:bodyPr/>
                    <a:lstStyle/>
                    <a:p>
                      <a:pPr marL="68580">
                        <a:lnSpc>
                          <a:spcPts val="1750"/>
                        </a:lnSpc>
                        <a:spcBef>
                          <a:spcPts val="93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возмещение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части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затрат</a:t>
                      </a:r>
                      <a:r>
                        <a:rPr sz="11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закуп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конина,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говядины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8858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89"/>
                        </a:lnSpc>
                        <a:spcBef>
                          <a:spcPts val="690"/>
                        </a:spcBef>
                      </a:pPr>
                      <a:r>
                        <a:rPr sz="1300" dirty="0">
                          <a:latin typeface="Times New Roman"/>
                          <a:cs typeface="Times New Roman"/>
                        </a:rPr>
                        <a:t>15</a:t>
                      </a:r>
                      <a:r>
                        <a:rPr sz="13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dirty="0">
                          <a:latin typeface="Times New Roman"/>
                          <a:cs typeface="Times New Roman"/>
                        </a:rPr>
                        <a:t>января</a:t>
                      </a:r>
                      <a:r>
                        <a:rPr sz="13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65723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marL="53340" algn="ctr">
                        <a:lnSpc>
                          <a:spcPts val="1864"/>
                        </a:lnSpc>
                        <a:spcBef>
                          <a:spcPts val="81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30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апреля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2025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76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64795">
                <a:tc>
                  <a:txBody>
                    <a:bodyPr/>
                    <a:lstStyle/>
                    <a:p>
                      <a:pPr marL="68580">
                        <a:lnSpc>
                          <a:spcPts val="1745"/>
                        </a:lnSpc>
                        <a:spcBef>
                          <a:spcPts val="93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возмещение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части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затрат</a:t>
                      </a:r>
                      <a:r>
                        <a:rPr sz="11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закуп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молока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8905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5"/>
                        </a:lnSpc>
                        <a:spcBef>
                          <a:spcPts val="695"/>
                        </a:spcBef>
                      </a:pPr>
                      <a:r>
                        <a:rPr sz="1300" dirty="0">
                          <a:latin typeface="Times New Roman"/>
                          <a:cs typeface="Times New Roman"/>
                        </a:rPr>
                        <a:t>15</a:t>
                      </a:r>
                      <a:r>
                        <a:rPr sz="13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dirty="0">
                          <a:latin typeface="Times New Roman"/>
                          <a:cs typeface="Times New Roman"/>
                        </a:rPr>
                        <a:t>января</a:t>
                      </a:r>
                      <a:r>
                        <a:rPr sz="1300" spc="-20" dirty="0">
                          <a:latin typeface="Times New Roman"/>
                          <a:cs typeface="Times New Roman"/>
                        </a:rPr>
                        <a:t> 2025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66199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4"/>
                        </a:lnSpc>
                        <a:spcBef>
                          <a:spcPts val="81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30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апреля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76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marL="68580">
                        <a:lnSpc>
                          <a:spcPts val="1745"/>
                        </a:lnSpc>
                        <a:spcBef>
                          <a:spcPts val="93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развитие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Агротуризма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8905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9"/>
                        </a:lnSpc>
                        <a:spcBef>
                          <a:spcPts val="695"/>
                        </a:spcBef>
                      </a:pPr>
                      <a:r>
                        <a:rPr sz="1300" dirty="0">
                          <a:latin typeface="Times New Roman"/>
                          <a:cs typeface="Times New Roman"/>
                        </a:rPr>
                        <a:t>27</a:t>
                      </a:r>
                      <a:r>
                        <a:rPr sz="13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dirty="0">
                          <a:latin typeface="Times New Roman"/>
                          <a:cs typeface="Times New Roman"/>
                        </a:rPr>
                        <a:t>февраля</a:t>
                      </a:r>
                      <a:r>
                        <a:rPr sz="13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66199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4"/>
                        </a:lnSpc>
                        <a:spcBef>
                          <a:spcPts val="81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15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августа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2025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762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794861">
                <a:tc>
                  <a:txBody>
                    <a:bodyPr/>
                    <a:lstStyle/>
                    <a:p>
                      <a:pPr marL="68580" marR="281305">
                        <a:lnSpc>
                          <a:spcPct val="11510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предоставление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субсидий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областного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бюджета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целях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возмещения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части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затрат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связи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производством</a:t>
                      </a:r>
                      <a:r>
                        <a:rPr sz="11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(или) переработкой</a:t>
                      </a:r>
                      <a:r>
                        <a:rPr sz="11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(в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числе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арендованных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основных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средствах)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сельскохозяйственной</a:t>
                      </a:r>
                      <a:r>
                        <a:rPr sz="11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продукции,</a:t>
                      </a:r>
                      <a:r>
                        <a:rPr sz="11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выполнением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работ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и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оказанием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услуг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области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сельского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хозяйства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приобретение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рыбопосадочного</a:t>
                      </a:r>
                      <a:r>
                        <a:rPr sz="11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материала,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кормов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(или)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их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компонентов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аквакультуры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985"/>
                        </a:lnSpc>
                      </a:pPr>
                      <a:r>
                        <a:rPr sz="1300" dirty="0" smtClean="0">
                          <a:latin typeface="Times New Roman"/>
                          <a:cs typeface="Times New Roman"/>
                        </a:rPr>
                        <a:t>20</a:t>
                      </a:r>
                      <a:r>
                        <a:rPr sz="1300" spc="-3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dirty="0">
                          <a:latin typeface="Times New Roman"/>
                          <a:cs typeface="Times New Roman"/>
                        </a:rPr>
                        <a:t>января</a:t>
                      </a:r>
                      <a:r>
                        <a:rPr sz="1300" spc="-20" dirty="0">
                          <a:latin typeface="Times New Roman"/>
                          <a:cs typeface="Times New Roman"/>
                        </a:rPr>
                        <a:t> 2025</a:t>
                      </a: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ts val="1864"/>
                        </a:lnSpc>
                      </a:pP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25</a:t>
                      </a:r>
                      <a:r>
                        <a:rPr sz="1200" spc="-2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октября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271196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11165967" y="0"/>
            <a:ext cx="1026795" cy="942975"/>
            <a:chOff x="14887956" y="0"/>
            <a:chExt cx="1369060" cy="12573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887956" y="0"/>
              <a:ext cx="1368550" cy="12573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79980" y="33528"/>
              <a:ext cx="1112519" cy="1045463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59051" y="462915"/>
            <a:ext cx="8155305" cy="30060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559051" y="462915"/>
            <a:ext cx="8155305" cy="259206"/>
          </a:xfrm>
          <a:prstGeom prst="rect">
            <a:avLst/>
          </a:prstGeom>
        </p:spPr>
        <p:txBody>
          <a:bodyPr vert="horz" wrap="square" lIns="0" tIns="28099" rIns="0" bIns="0" rtlCol="0">
            <a:spAutoFit/>
          </a:bodyPr>
          <a:lstStyle/>
          <a:p>
            <a:pPr marL="241459">
              <a:spcBef>
                <a:spcPts val="221"/>
              </a:spcBef>
            </a:pPr>
            <a:r>
              <a:rPr sz="1500" b="1" spc="-8" dirty="0">
                <a:latin typeface="Times New Roman"/>
                <a:cs typeface="Times New Roman"/>
              </a:rPr>
              <a:t>Планируемые</a:t>
            </a:r>
            <a:r>
              <a:rPr sz="1500" b="1" spc="-53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сроки</a:t>
            </a:r>
            <a:r>
              <a:rPr sz="1500" b="1" spc="-34" dirty="0">
                <a:latin typeface="Times New Roman"/>
                <a:cs typeface="Times New Roman"/>
              </a:rPr>
              <a:t> </a:t>
            </a:r>
            <a:r>
              <a:rPr sz="1500" b="1" spc="-8" dirty="0">
                <a:latin typeface="Times New Roman"/>
                <a:cs typeface="Times New Roman"/>
              </a:rPr>
              <a:t>доведения</a:t>
            </a:r>
            <a:r>
              <a:rPr sz="1500" b="1" spc="-34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средств</a:t>
            </a:r>
            <a:r>
              <a:rPr sz="1500" b="1" spc="-11" dirty="0">
                <a:latin typeface="Times New Roman"/>
                <a:cs typeface="Times New Roman"/>
              </a:rPr>
              <a:t> </a:t>
            </a:r>
            <a:r>
              <a:rPr sz="1500" b="1" spc="-15" dirty="0">
                <a:latin typeface="Times New Roman"/>
                <a:cs typeface="Times New Roman"/>
              </a:rPr>
              <a:t>государственной</a:t>
            </a:r>
            <a:r>
              <a:rPr sz="1500" b="1" spc="-53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поддержки</a:t>
            </a:r>
            <a:r>
              <a:rPr sz="1500" b="1" spc="-34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до</a:t>
            </a:r>
            <a:r>
              <a:rPr sz="1500" b="1" spc="-19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СХПТ</a:t>
            </a:r>
            <a:r>
              <a:rPr sz="1500" b="1" spc="-49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в</a:t>
            </a:r>
            <a:r>
              <a:rPr sz="1500" b="1" spc="-30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2025</a:t>
            </a:r>
            <a:r>
              <a:rPr sz="1500" b="1" spc="-41" dirty="0">
                <a:latin typeface="Times New Roman"/>
                <a:cs typeface="Times New Roman"/>
              </a:rPr>
              <a:t> </a:t>
            </a:r>
            <a:r>
              <a:rPr sz="1500" b="1" spc="-15" dirty="0">
                <a:latin typeface="Times New Roman"/>
                <a:cs typeface="Times New Roman"/>
              </a:rPr>
              <a:t>году</a:t>
            </a:r>
            <a:endParaRPr sz="1500" dirty="0">
              <a:latin typeface="Times New Roman"/>
              <a:cs typeface="Times New Roman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/>
          </p:nvPr>
        </p:nvGraphicFramePr>
        <p:xfrm>
          <a:off x="152400" y="893921"/>
          <a:ext cx="11874132" cy="62312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153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573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0148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71424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субсидий,</a:t>
                      </a:r>
                      <a:r>
                        <a:rPr sz="12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планируемых</a:t>
                      </a: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2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предоставлению</a:t>
                      </a:r>
                      <a:r>
                        <a:rPr sz="1200" b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2025</a:t>
                      </a:r>
                      <a:r>
                        <a:rPr sz="12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20" dirty="0">
                          <a:latin typeface="Times New Roman"/>
                          <a:cs typeface="Times New Roman"/>
                        </a:rPr>
                        <a:t>году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23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Плановая </a:t>
                      </a:r>
                      <a:r>
                        <a:rPr sz="1000" b="1" spc="-20" dirty="0">
                          <a:latin typeface="Times New Roman"/>
                          <a:cs typeface="Times New Roman"/>
                        </a:rPr>
                        <a:t>дата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294005" marR="282575" algn="ctr">
                        <a:lnSpc>
                          <a:spcPct val="114799"/>
                        </a:lnSpc>
                        <a:spcBef>
                          <a:spcPts val="10"/>
                        </a:spcBef>
                      </a:pPr>
                      <a:r>
                        <a:rPr sz="1000" b="1" spc="-20" dirty="0">
                          <a:latin typeface="Times New Roman"/>
                          <a:cs typeface="Times New Roman"/>
                        </a:rPr>
                        <a:t>опубликования 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объявления</a:t>
                      </a:r>
                      <a:r>
                        <a:rPr sz="10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0" dirty="0">
                          <a:latin typeface="Times New Roman"/>
                          <a:cs typeface="Times New Roman"/>
                        </a:rPr>
                        <a:t>о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проведении отбора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28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A276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Плановая </a:t>
                      </a:r>
                      <a:r>
                        <a:rPr sz="1000" b="1" spc="-20" dirty="0">
                          <a:latin typeface="Times New Roman"/>
                          <a:cs typeface="Times New Roman"/>
                        </a:rPr>
                        <a:t>дата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90170" marR="81280" algn="ctr">
                        <a:lnSpc>
                          <a:spcPct val="115100"/>
                        </a:lnSpc>
                        <a:spcBef>
                          <a:spcPts val="5"/>
                        </a:spcBef>
                      </a:pP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опубликования</a:t>
                      </a:r>
                      <a:r>
                        <a:rPr sz="1000" b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объявления</a:t>
                      </a:r>
                      <a:r>
                        <a:rPr sz="1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0" dirty="0">
                          <a:latin typeface="Times New Roman"/>
                          <a:cs typeface="Times New Roman"/>
                        </a:rPr>
                        <a:t>о 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проведении дополнительного отбора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28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1226">
                <a:tc>
                  <a:txBody>
                    <a:bodyPr/>
                    <a:lstStyle/>
                    <a:p>
                      <a:pPr algn="ctr">
                        <a:lnSpc>
                          <a:spcPts val="1620"/>
                        </a:lnSpc>
                        <a:spcBef>
                          <a:spcPts val="15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1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25" dirty="0">
                          <a:latin typeface="Times New Roman"/>
                          <a:cs typeface="Times New Roman"/>
                        </a:rPr>
                        <a:t>мая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4288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7999">
                <a:tc>
                  <a:txBody>
                    <a:bodyPr/>
                    <a:lstStyle/>
                    <a:p>
                      <a:pPr marL="68580" marR="59055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поддержку</a:t>
                      </a:r>
                      <a:r>
                        <a:rPr sz="11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сельскохозяйственных</a:t>
                      </a:r>
                      <a:r>
                        <a:rPr sz="1100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товаропроизводителей</a:t>
                      </a:r>
                      <a:r>
                        <a:rPr sz="11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1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отдельным</a:t>
                      </a:r>
                      <a:r>
                        <a:rPr sz="11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направлениям</a:t>
                      </a:r>
                      <a:r>
                        <a:rPr sz="1100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области</a:t>
                      </a:r>
                      <a:r>
                        <a:rPr sz="11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растениеводства</a:t>
                      </a:r>
                      <a:r>
                        <a:rPr sz="11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1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животноводства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(Единая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субсидия)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19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marL="69850" algn="ctr">
                        <a:lnSpc>
                          <a:spcPts val="1620"/>
                        </a:lnSpc>
                      </a:pP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1100" spc="-3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февраля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marL="69850" algn="ctr">
                        <a:lnSpc>
                          <a:spcPts val="1620"/>
                        </a:lnSpc>
                      </a:pPr>
                      <a:r>
                        <a:rPr sz="1100" dirty="0" err="1" smtClean="0"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sz="1100" spc="-1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планируется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38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7999">
                <a:tc>
                  <a:txBody>
                    <a:bodyPr/>
                    <a:lstStyle/>
                    <a:p>
                      <a:pPr marL="68580">
                        <a:lnSpc>
                          <a:spcPts val="1620"/>
                        </a:lnSpc>
                      </a:pP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3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целях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возмещения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части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затрат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производство</a:t>
                      </a:r>
                      <a:r>
                        <a:rPr sz="11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реализацию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зерновых</a:t>
                      </a:r>
                      <a:r>
                        <a:rPr sz="11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культур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38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69850" algn="ctr">
                        <a:lnSpc>
                          <a:spcPts val="162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марта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382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69850" algn="ctr">
                        <a:lnSpc>
                          <a:spcPts val="162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мая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38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9543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возмещение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части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затрат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проведение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агротехнологических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работ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осуществлении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производства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картофеля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овощей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1620"/>
                        </a:lnSpc>
                        <a:spcBef>
                          <a:spcPts val="250"/>
                        </a:spcBef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открытого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грунта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523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marL="69850" algn="ctr">
                        <a:lnSpc>
                          <a:spcPts val="1620"/>
                        </a:lnSpc>
                        <a:spcBef>
                          <a:spcPts val="5"/>
                        </a:spcBef>
                      </a:pP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18</a:t>
                      </a:r>
                      <a:r>
                        <a:rPr sz="1100" spc="-3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марта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5719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marL="69850" algn="ctr">
                        <a:lnSpc>
                          <a:spcPts val="1620"/>
                        </a:lnSpc>
                        <a:spcBef>
                          <a:spcPts val="5"/>
                        </a:spcBef>
                      </a:pP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18</a:t>
                      </a:r>
                      <a:r>
                        <a:rPr sz="1100" spc="-3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мая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57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5839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162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поддержку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производства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картофеля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овощей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открытого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грунта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334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marL="69850" algn="ctr">
                        <a:lnSpc>
                          <a:spcPts val="1620"/>
                        </a:lnSpc>
                      </a:pP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18</a:t>
                      </a:r>
                      <a:r>
                        <a:rPr sz="1100" spc="-3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марта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73343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marL="69850" algn="ctr">
                        <a:lnSpc>
                          <a:spcPts val="1620"/>
                        </a:lnSpc>
                      </a:pP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18</a:t>
                      </a:r>
                      <a:r>
                        <a:rPr sz="1100" spc="-3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мая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7334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30717">
                <a:tc>
                  <a:txBody>
                    <a:bodyPr/>
                    <a:lstStyle/>
                    <a:p>
                      <a:pPr marL="68580" marR="58419" algn="just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15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возмещение</a:t>
                      </a:r>
                      <a:r>
                        <a:rPr sz="1100" spc="15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части</a:t>
                      </a:r>
                      <a:r>
                        <a:rPr sz="1100" spc="16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затрат</a:t>
                      </a:r>
                      <a:r>
                        <a:rPr sz="1100" spc="15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15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приобретение</a:t>
                      </a:r>
                      <a:r>
                        <a:rPr sz="1100" spc="15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(уплату</a:t>
                      </a:r>
                      <a:r>
                        <a:rPr sz="1100" spc="15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лизинговых</a:t>
                      </a:r>
                      <a:r>
                        <a:rPr sz="1100" spc="15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платежей</a:t>
                      </a:r>
                      <a:r>
                        <a:rPr sz="1100" spc="16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100" spc="15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договорам</a:t>
                      </a:r>
                      <a:r>
                        <a:rPr sz="1100" spc="16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финансовой</a:t>
                      </a:r>
                      <a:r>
                        <a:rPr sz="1100" spc="16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аренды</a:t>
                      </a:r>
                      <a:r>
                        <a:rPr sz="1100" spc="15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(лизинга))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сельскохозяйственной</a:t>
                      </a:r>
                      <a:r>
                        <a:rPr sz="1100" spc="11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техники,</a:t>
                      </a:r>
                      <a:r>
                        <a:rPr sz="1100" spc="10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транспортных</a:t>
                      </a:r>
                      <a:r>
                        <a:rPr sz="1100" spc="10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средств</a:t>
                      </a:r>
                      <a:r>
                        <a:rPr sz="1100" spc="10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грузового</a:t>
                      </a:r>
                      <a:r>
                        <a:rPr sz="1100" spc="11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100" spc="10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специального</a:t>
                      </a:r>
                      <a:r>
                        <a:rPr sz="1100" spc="10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назначения,</a:t>
                      </a:r>
                      <a:r>
                        <a:rPr sz="1100" spc="10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технологического</a:t>
                      </a:r>
                      <a:r>
                        <a:rPr sz="1100" spc="11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оборудования,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бескаркасных</a:t>
                      </a:r>
                      <a:r>
                        <a:rPr sz="1100" spc="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арочных</a:t>
                      </a:r>
                      <a:r>
                        <a:rPr sz="1100" spc="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сооружений</a:t>
                      </a:r>
                      <a:r>
                        <a:rPr sz="1100" spc="1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1100" spc="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металла</a:t>
                      </a:r>
                      <a:r>
                        <a:rPr sz="1100" spc="1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100" spc="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хранения</a:t>
                      </a:r>
                      <a:r>
                        <a:rPr sz="1100" spc="1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зерна,</a:t>
                      </a:r>
                      <a:r>
                        <a:rPr sz="1100" spc="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картофеля,</a:t>
                      </a:r>
                      <a:r>
                        <a:rPr sz="1100" spc="1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овощей</a:t>
                      </a:r>
                      <a:r>
                        <a:rPr sz="1100" spc="1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открытого</a:t>
                      </a:r>
                      <a:r>
                        <a:rPr sz="1100" spc="1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грунта</a:t>
                      </a:r>
                      <a:r>
                        <a:rPr sz="1100" spc="1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получателям,</a:t>
                      </a:r>
                      <a:r>
                        <a:rPr sz="1100" spc="1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1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отношении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которых</a:t>
                      </a:r>
                      <a:r>
                        <a:rPr sz="11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устанавливается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предельный</a:t>
                      </a:r>
                      <a:r>
                        <a:rPr sz="11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размер</a:t>
                      </a:r>
                      <a:r>
                        <a:rPr sz="11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субсидий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текущий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год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5762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69850" algn="ctr">
                        <a:lnSpc>
                          <a:spcPts val="1620"/>
                        </a:lnSpc>
                      </a:pP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100" spc="-1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февраля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69850" algn="ctr">
                        <a:lnSpc>
                          <a:spcPts val="1620"/>
                        </a:lnSpc>
                      </a:pP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100" spc="-3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сентября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759791">
                <a:tc>
                  <a:txBody>
                    <a:bodyPr/>
                    <a:lstStyle/>
                    <a:p>
                      <a:pPr marL="68580" marR="59055" algn="just">
                        <a:lnSpc>
                          <a:spcPct val="100000"/>
                        </a:lnSpc>
                      </a:pPr>
                      <a:r>
                        <a:rPr sz="1100" dirty="0" err="1" smtClean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130" dirty="0" smtClean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возмещение</a:t>
                      </a:r>
                      <a:r>
                        <a:rPr sz="1100" spc="13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части</a:t>
                      </a:r>
                      <a:r>
                        <a:rPr sz="1100" spc="14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затрат</a:t>
                      </a:r>
                      <a:r>
                        <a:rPr sz="1100" spc="13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13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уплату</a:t>
                      </a:r>
                      <a:r>
                        <a:rPr sz="1100" spc="13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первоначального</a:t>
                      </a:r>
                      <a:r>
                        <a:rPr sz="1100" spc="13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лизингового</a:t>
                      </a:r>
                      <a:r>
                        <a:rPr sz="1100" spc="14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платежа</a:t>
                      </a:r>
                      <a:r>
                        <a:rPr sz="1100" spc="14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100" spc="13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договорам</a:t>
                      </a:r>
                      <a:r>
                        <a:rPr sz="1100" spc="13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финансовой</a:t>
                      </a:r>
                      <a:r>
                        <a:rPr sz="1100" spc="14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аренды</a:t>
                      </a:r>
                      <a:r>
                        <a:rPr sz="1100" spc="13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(лизинга)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сельскохозяйственной</a:t>
                      </a:r>
                      <a:r>
                        <a:rPr sz="1100" spc="11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техники,</a:t>
                      </a:r>
                      <a:r>
                        <a:rPr sz="1100" spc="10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транспортных</a:t>
                      </a:r>
                      <a:r>
                        <a:rPr sz="1100" spc="10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средств</a:t>
                      </a:r>
                      <a:r>
                        <a:rPr sz="1100" spc="10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грузового</a:t>
                      </a:r>
                      <a:r>
                        <a:rPr sz="1100" spc="11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100" spc="10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специального</a:t>
                      </a:r>
                      <a:r>
                        <a:rPr sz="1100" spc="10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назначения,</a:t>
                      </a:r>
                      <a:r>
                        <a:rPr sz="1100" spc="10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технологического</a:t>
                      </a:r>
                      <a:r>
                        <a:rPr sz="1100" spc="11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оборудования,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бескаркасных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арочных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сооружений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металла</a:t>
                      </a:r>
                      <a:r>
                        <a:rPr sz="11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хранения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зерна,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картофеля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овощей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открытого</a:t>
                      </a:r>
                      <a:r>
                        <a:rPr sz="11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грунта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9620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69850" algn="ctr">
                        <a:lnSpc>
                          <a:spcPts val="1614"/>
                        </a:lnSpc>
                      </a:pP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100" spc="-3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февраля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69850" algn="ctr">
                        <a:lnSpc>
                          <a:spcPts val="1614"/>
                        </a:lnSpc>
                      </a:pP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100" spc="-4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сентября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606669">
                <a:tc>
                  <a:txBody>
                    <a:bodyPr/>
                    <a:lstStyle/>
                    <a:p>
                      <a:pPr marL="68580" marR="60325" algn="just">
                        <a:lnSpc>
                          <a:spcPct val="100000"/>
                        </a:lnSpc>
                        <a:spcBef>
                          <a:spcPts val="109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финансовое</a:t>
                      </a:r>
                      <a:r>
                        <a:rPr sz="11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обеспечение</a:t>
                      </a:r>
                      <a:r>
                        <a:rPr sz="11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части</a:t>
                      </a:r>
                      <a:r>
                        <a:rPr sz="11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затрат</a:t>
                      </a:r>
                      <a:r>
                        <a:rPr sz="11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уплату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первоначального</a:t>
                      </a:r>
                      <a:r>
                        <a:rPr sz="11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лизингового</a:t>
                      </a:r>
                      <a:r>
                        <a:rPr sz="11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платежа</a:t>
                      </a:r>
                      <a:r>
                        <a:rPr sz="11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1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договорам</a:t>
                      </a:r>
                      <a:r>
                        <a:rPr sz="11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финансовой</a:t>
                      </a:r>
                      <a:r>
                        <a:rPr sz="11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аренды</a:t>
                      </a:r>
                      <a:r>
                        <a:rPr sz="11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(лизинга)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сельскохозяйственной</a:t>
                      </a:r>
                      <a:r>
                        <a:rPr sz="1100" spc="11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техники,</a:t>
                      </a:r>
                      <a:r>
                        <a:rPr sz="1100" spc="10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транспортных</a:t>
                      </a:r>
                      <a:r>
                        <a:rPr sz="1100" spc="10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средств</a:t>
                      </a:r>
                      <a:r>
                        <a:rPr sz="1100" spc="10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грузового</a:t>
                      </a:r>
                      <a:r>
                        <a:rPr sz="1100" spc="11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100" spc="10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специального</a:t>
                      </a:r>
                      <a:r>
                        <a:rPr sz="1100" spc="10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назначения,</a:t>
                      </a:r>
                      <a:r>
                        <a:rPr sz="1100" spc="10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технологического</a:t>
                      </a:r>
                      <a:r>
                        <a:rPr sz="1100" spc="11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оборудования,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бескаркасных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арочных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сооружений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металла</a:t>
                      </a:r>
                      <a:r>
                        <a:rPr sz="11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хранения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зерна,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картофеля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овощей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открытого</a:t>
                      </a:r>
                      <a:r>
                        <a:rPr sz="11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грунта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0429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69850" algn="ctr">
                        <a:lnSpc>
                          <a:spcPts val="1614"/>
                        </a:lnSpc>
                      </a:pP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100" spc="-3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февраля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marL="69850" algn="ctr">
                        <a:lnSpc>
                          <a:spcPts val="1614"/>
                        </a:lnSpc>
                      </a:pPr>
                      <a:endParaRPr lang="ru-RU" sz="1100" dirty="0" smtClean="0">
                        <a:latin typeface="Times New Roman"/>
                        <a:cs typeface="Times New Roman"/>
                      </a:endParaRPr>
                    </a:p>
                    <a:p>
                      <a:pPr marL="69850" algn="ctr">
                        <a:lnSpc>
                          <a:spcPts val="1614"/>
                        </a:lnSpc>
                      </a:pPr>
                      <a:r>
                        <a:rPr sz="1100" dirty="0" err="1" smtClean="0"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sz="1100" spc="-2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планируется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33558">
                <a:tc>
                  <a:txBody>
                    <a:bodyPr/>
                    <a:lstStyle/>
                    <a:p>
                      <a:pPr marL="68580">
                        <a:lnSpc>
                          <a:spcPts val="1614"/>
                        </a:lnSpc>
                        <a:spcBef>
                          <a:spcPts val="69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целях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возмещения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части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прямых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понесенных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затрат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создание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(или)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модернизацию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объектов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619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marL="69850" algn="ctr">
                        <a:lnSpc>
                          <a:spcPts val="1614"/>
                        </a:lnSpc>
                        <a:spcBef>
                          <a:spcPts val="69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февраля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6199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marL="69850" algn="ctr">
                        <a:lnSpc>
                          <a:spcPts val="1614"/>
                        </a:lnSpc>
                        <a:spcBef>
                          <a:spcPts val="69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планируется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619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19506">
                <a:tc>
                  <a:txBody>
                    <a:bodyPr/>
                    <a:lstStyle/>
                    <a:p>
                      <a:pPr marL="68580">
                        <a:lnSpc>
                          <a:spcPts val="1614"/>
                        </a:lnSpc>
                        <a:spcBef>
                          <a:spcPts val="55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грантов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предприятиям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пищевой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промышленности</a:t>
                      </a:r>
                      <a:r>
                        <a:rPr sz="11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прирост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объемов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реализации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произведенной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продукции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52388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marL="69850" algn="ctr">
                        <a:lnSpc>
                          <a:spcPts val="1614"/>
                        </a:lnSpc>
                        <a:spcBef>
                          <a:spcPts val="55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февраля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238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marL="69850" algn="ctr">
                        <a:lnSpc>
                          <a:spcPts val="1614"/>
                        </a:lnSpc>
                        <a:spcBef>
                          <a:spcPts val="55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сентября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2388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19506">
                <a:tc>
                  <a:txBody>
                    <a:bodyPr/>
                    <a:lstStyle/>
                    <a:p>
                      <a:pPr marL="68580">
                        <a:lnSpc>
                          <a:spcPts val="1614"/>
                        </a:lnSpc>
                        <a:spcBef>
                          <a:spcPts val="55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целях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возмещения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части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прямых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понесенных</a:t>
                      </a:r>
                      <a:r>
                        <a:rPr sz="11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затрат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маркировочное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оборудование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5286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marL="69850" algn="ctr">
                        <a:lnSpc>
                          <a:spcPts val="1614"/>
                        </a:lnSpc>
                        <a:spcBef>
                          <a:spcPts val="55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февраля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2864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marL="69850" algn="ctr">
                        <a:lnSpc>
                          <a:spcPts val="1614"/>
                        </a:lnSpc>
                        <a:spcBef>
                          <a:spcPts val="55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планируется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286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08180">
                <a:tc>
                  <a:txBody>
                    <a:bodyPr/>
                    <a:lstStyle/>
                    <a:p>
                      <a:pPr marL="68580">
                        <a:lnSpc>
                          <a:spcPts val="1614"/>
                        </a:lnSpc>
                        <a:spcBef>
                          <a:spcPts val="146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поддержку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переработки</a:t>
                      </a:r>
                      <a:r>
                        <a:rPr sz="11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молока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3954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marL="69850" algn="ctr">
                        <a:lnSpc>
                          <a:spcPts val="1614"/>
                        </a:lnSpc>
                        <a:spcBef>
                          <a:spcPts val="146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февраля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39541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marL="69850" algn="ctr">
                        <a:lnSpc>
                          <a:spcPts val="1614"/>
                        </a:lnSpc>
                        <a:spcBef>
                          <a:spcPts val="146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14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апреля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3954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07696">
                <a:tc>
                  <a:txBody>
                    <a:bodyPr/>
                    <a:lstStyle/>
                    <a:p>
                      <a:pPr marL="68580">
                        <a:lnSpc>
                          <a:spcPts val="1614"/>
                        </a:lnSpc>
                        <a:spcBef>
                          <a:spcPts val="146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поддержку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племенного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животноводства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(приобретение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молодняка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племенных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СХЖ</a:t>
                      </a:r>
                      <a:r>
                        <a:rPr sz="1100" spc="-20" dirty="0" smtClean="0">
                          <a:latin typeface="Times New Roman"/>
                          <a:cs typeface="Times New Roman"/>
                        </a:rPr>
                        <a:t>)</a:t>
                      </a:r>
                      <a:endParaRPr lang="en-US" sz="1100" spc="-20" dirty="0" smtClean="0">
                        <a:latin typeface="Times New Roman"/>
                        <a:cs typeface="Times New Roman"/>
                      </a:endParaRPr>
                    </a:p>
                  </a:txBody>
                  <a:tcPr marL="0" marR="0" marT="13954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marL="69850" algn="ctr">
                        <a:lnSpc>
                          <a:spcPts val="1614"/>
                        </a:lnSpc>
                        <a:spcBef>
                          <a:spcPts val="146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марта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39541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marL="69850" algn="ctr">
                        <a:lnSpc>
                          <a:spcPts val="1614"/>
                        </a:lnSpc>
                        <a:spcBef>
                          <a:spcPts val="146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октября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3954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9984454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11165967" y="0"/>
            <a:ext cx="1026795" cy="942975"/>
            <a:chOff x="14887956" y="0"/>
            <a:chExt cx="1369060" cy="12573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887956" y="0"/>
              <a:ext cx="1368550" cy="12573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79980" y="33528"/>
              <a:ext cx="1112519" cy="1045463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59051" y="582931"/>
            <a:ext cx="8155305" cy="30060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559051" y="582931"/>
            <a:ext cx="8155305" cy="259206"/>
          </a:xfrm>
          <a:prstGeom prst="rect">
            <a:avLst/>
          </a:prstGeom>
        </p:spPr>
        <p:txBody>
          <a:bodyPr vert="horz" wrap="square" lIns="0" tIns="28099" rIns="0" bIns="0" rtlCol="0">
            <a:spAutoFit/>
          </a:bodyPr>
          <a:lstStyle/>
          <a:p>
            <a:pPr marL="241459">
              <a:spcBef>
                <a:spcPts val="221"/>
              </a:spcBef>
            </a:pPr>
            <a:r>
              <a:rPr sz="1500" b="1" spc="-8" dirty="0">
                <a:latin typeface="Times New Roman"/>
                <a:cs typeface="Times New Roman"/>
              </a:rPr>
              <a:t>Планируемые</a:t>
            </a:r>
            <a:r>
              <a:rPr sz="1500" b="1" spc="-53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сроки</a:t>
            </a:r>
            <a:r>
              <a:rPr sz="1500" b="1" spc="-34" dirty="0">
                <a:latin typeface="Times New Roman"/>
                <a:cs typeface="Times New Roman"/>
              </a:rPr>
              <a:t> </a:t>
            </a:r>
            <a:r>
              <a:rPr sz="1500" b="1" spc="-8" dirty="0">
                <a:latin typeface="Times New Roman"/>
                <a:cs typeface="Times New Roman"/>
              </a:rPr>
              <a:t>доведения</a:t>
            </a:r>
            <a:r>
              <a:rPr sz="1500" b="1" spc="-34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средств</a:t>
            </a:r>
            <a:r>
              <a:rPr sz="1500" b="1" spc="-11" dirty="0">
                <a:latin typeface="Times New Roman"/>
                <a:cs typeface="Times New Roman"/>
              </a:rPr>
              <a:t> </a:t>
            </a:r>
            <a:r>
              <a:rPr sz="1500" b="1" spc="-15" dirty="0">
                <a:latin typeface="Times New Roman"/>
                <a:cs typeface="Times New Roman"/>
              </a:rPr>
              <a:t>государственной</a:t>
            </a:r>
            <a:r>
              <a:rPr sz="1500" b="1" spc="-53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поддержки</a:t>
            </a:r>
            <a:r>
              <a:rPr sz="1500" b="1" spc="-34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до</a:t>
            </a:r>
            <a:r>
              <a:rPr sz="1500" b="1" spc="-19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СХПТ</a:t>
            </a:r>
            <a:r>
              <a:rPr sz="1500" b="1" spc="-49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в</a:t>
            </a:r>
            <a:r>
              <a:rPr sz="1500" b="1" spc="-30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2025</a:t>
            </a:r>
            <a:r>
              <a:rPr sz="1500" b="1" spc="-41" dirty="0">
                <a:latin typeface="Times New Roman"/>
                <a:cs typeface="Times New Roman"/>
              </a:rPr>
              <a:t> </a:t>
            </a:r>
            <a:r>
              <a:rPr sz="1500" b="1" spc="-15" dirty="0">
                <a:latin typeface="Times New Roman"/>
                <a:cs typeface="Times New Roman"/>
              </a:rPr>
              <a:t>году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176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75">
              <a:lnSpc>
                <a:spcPts val="1211"/>
              </a:lnSpc>
            </a:pPr>
            <a:endParaRPr spc="-38" dirty="0"/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/>
          </p:nvPr>
        </p:nvGraphicFramePr>
        <p:xfrm>
          <a:off x="96631" y="918597"/>
          <a:ext cx="11964591" cy="67429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9369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1615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5474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8722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субсидий,</a:t>
                      </a:r>
                      <a:r>
                        <a:rPr sz="12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планируемых</a:t>
                      </a: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2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предоставлению</a:t>
                      </a:r>
                      <a:r>
                        <a:rPr sz="1200" b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2025</a:t>
                      </a:r>
                      <a:r>
                        <a:rPr sz="12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20" dirty="0">
                          <a:latin typeface="Times New Roman"/>
                          <a:cs typeface="Times New Roman"/>
                        </a:rPr>
                        <a:t>году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23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Плановая </a:t>
                      </a:r>
                      <a:r>
                        <a:rPr sz="1000" b="1" spc="-20" dirty="0">
                          <a:latin typeface="Times New Roman"/>
                          <a:cs typeface="Times New Roman"/>
                        </a:rPr>
                        <a:t>дата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220345" marR="211454" algn="ctr">
                        <a:lnSpc>
                          <a:spcPct val="114599"/>
                        </a:lnSpc>
                        <a:spcBef>
                          <a:spcPts val="10"/>
                        </a:spcBef>
                      </a:pPr>
                      <a:r>
                        <a:rPr sz="1000" b="1" spc="-20" dirty="0">
                          <a:latin typeface="Times New Roman"/>
                          <a:cs typeface="Times New Roman"/>
                        </a:rPr>
                        <a:t>опубликования 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объявления</a:t>
                      </a:r>
                      <a:r>
                        <a:rPr sz="10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0" dirty="0">
                          <a:latin typeface="Times New Roman"/>
                          <a:cs typeface="Times New Roman"/>
                        </a:rPr>
                        <a:t>о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проведении отбора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28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A27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Плановая </a:t>
                      </a:r>
                      <a:r>
                        <a:rPr sz="1000" b="1" spc="-20" dirty="0">
                          <a:latin typeface="Times New Roman"/>
                          <a:cs typeface="Times New Roman"/>
                        </a:rPr>
                        <a:t>дата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85725" marR="76200" algn="ctr">
                        <a:lnSpc>
                          <a:spcPct val="115100"/>
                        </a:lnSpc>
                        <a:spcBef>
                          <a:spcPts val="5"/>
                        </a:spcBef>
                      </a:pP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опубликования</a:t>
                      </a:r>
                      <a:r>
                        <a:rPr sz="1000" b="1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объявления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0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проведении дополнительного</a:t>
                      </a: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отбора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28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>
                        <a:lnSpc>
                          <a:spcPts val="1620"/>
                        </a:lnSpc>
                        <a:spcBef>
                          <a:spcPts val="195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1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20" dirty="0">
                          <a:latin typeface="Times New Roman"/>
                          <a:cs typeface="Times New Roman"/>
                        </a:rPr>
                        <a:t>июня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857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1459">
                <a:tc>
                  <a:txBody>
                    <a:bodyPr/>
                    <a:lstStyle/>
                    <a:p>
                      <a:pPr marL="68580">
                        <a:lnSpc>
                          <a:spcPts val="1620"/>
                        </a:lnSpc>
                        <a:spcBef>
                          <a:spcPts val="81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развитие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мелиоративного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комплекса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715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marL="233045" algn="ctr">
                        <a:lnSpc>
                          <a:spcPts val="1745"/>
                        </a:lnSpc>
                        <a:spcBef>
                          <a:spcPts val="690"/>
                        </a:spcBef>
                      </a:pPr>
                      <a:r>
                        <a:rPr lang="en-US" sz="11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100" spc="-3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апреля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5723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marL="550545" algn="l">
                        <a:lnSpc>
                          <a:spcPts val="1745"/>
                        </a:lnSpc>
                        <a:spcBef>
                          <a:spcPts val="69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ноября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572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81928">
                <a:tc>
                  <a:txBody>
                    <a:bodyPr/>
                    <a:lstStyle/>
                    <a:p>
                      <a:pPr marL="68580">
                        <a:lnSpc>
                          <a:spcPts val="1620"/>
                        </a:lnSpc>
                        <a:spcBef>
                          <a:spcPts val="19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уплату</a:t>
                      </a:r>
                      <a:r>
                        <a:rPr sz="11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страховой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премии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договорам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сельскохозяйственного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страхования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области животноводства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8098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marL="233045" algn="ctr">
                        <a:lnSpc>
                          <a:spcPts val="1745"/>
                        </a:lnSpc>
                        <a:spcBef>
                          <a:spcPts val="6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апреля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191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marR="494665" algn="ctr">
                        <a:lnSpc>
                          <a:spcPts val="1745"/>
                        </a:lnSpc>
                        <a:spcBef>
                          <a:spcPts val="65"/>
                        </a:spcBef>
                      </a:pPr>
                      <a:r>
                        <a:rPr lang="en-US" sz="1100" dirty="0" smtClean="0">
                          <a:latin typeface="Times New Roman"/>
                          <a:cs typeface="Times New Roman"/>
                        </a:rPr>
                        <a:t>      </a:t>
                      </a: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15</a:t>
                      </a:r>
                      <a:r>
                        <a:rPr sz="1100" spc="-3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ноября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19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77165">
                <a:tc>
                  <a:txBody>
                    <a:bodyPr/>
                    <a:lstStyle/>
                    <a:p>
                      <a:pPr algn="ctr">
                        <a:lnSpc>
                          <a:spcPts val="1620"/>
                        </a:lnSpc>
                        <a:spcBef>
                          <a:spcPts val="14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1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20" dirty="0">
                          <a:latin typeface="Times New Roman"/>
                          <a:cs typeface="Times New Roman"/>
                        </a:rPr>
                        <a:t>июля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6236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на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возмещение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части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затрат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содержание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маточного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товарного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поголовья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КРС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специализированных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мясных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пород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619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marR="177800" algn="ctr">
                        <a:lnSpc>
                          <a:spcPts val="1755"/>
                        </a:lnSpc>
                      </a:pPr>
                      <a:r>
                        <a:rPr lang="en-US" sz="1100" baseline="0" dirty="0" smtClean="0">
                          <a:latin typeface="Times New Roman"/>
                          <a:cs typeface="Times New Roman"/>
                        </a:rPr>
                        <a:t>     </a:t>
                      </a: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26</a:t>
                      </a:r>
                      <a:r>
                        <a:rPr sz="1100" spc="-4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апреля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333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612775" algn="l">
                        <a:lnSpc>
                          <a:spcPts val="1755"/>
                        </a:lnSpc>
                      </a:pP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100" spc="-2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июня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2025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333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6236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возмещение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части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затрат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производство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реализацию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убой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живой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массе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КРС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619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marR="177800" algn="ctr">
                        <a:lnSpc>
                          <a:spcPts val="1750"/>
                        </a:lnSpc>
                      </a:pPr>
                      <a:r>
                        <a:rPr lang="en-US" sz="1100" baseline="0" dirty="0" smtClean="0">
                          <a:latin typeface="Times New Roman"/>
                          <a:cs typeface="Times New Roman"/>
                        </a:rPr>
                        <a:t>     </a:t>
                      </a: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26</a:t>
                      </a:r>
                      <a:r>
                        <a:rPr sz="1100" spc="-4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апреля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333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619125" algn="l">
                        <a:lnSpc>
                          <a:spcPts val="175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июля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333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1620"/>
                        </a:lnSpc>
                        <a:spcBef>
                          <a:spcPts val="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возмещение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части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затрат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на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приобретение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тепловой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электрической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энергии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marL="289560" algn="ctr">
                        <a:lnSpc>
                          <a:spcPts val="1750"/>
                        </a:lnSpc>
                      </a:pP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100" spc="-2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июня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2025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524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R="506730" algn="l">
                        <a:lnSpc>
                          <a:spcPts val="1750"/>
                        </a:lnSpc>
                      </a:pPr>
                      <a:r>
                        <a:rPr lang="en-US" sz="1100" dirty="0" smtClean="0">
                          <a:latin typeface="Times New Roman"/>
                          <a:cs typeface="Times New Roman"/>
                        </a:rPr>
                        <a:t>            </a:t>
                      </a: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100" spc="-3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октября</a:t>
                      </a:r>
                      <a:r>
                        <a:rPr sz="11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9073">
                <a:tc>
                  <a:txBody>
                    <a:bodyPr/>
                    <a:lstStyle/>
                    <a:p>
                      <a:pPr algn="ctr">
                        <a:lnSpc>
                          <a:spcPts val="1620"/>
                        </a:lnSpc>
                        <a:spcBef>
                          <a:spcPts val="37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1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10" dirty="0">
                          <a:latin typeface="Times New Roman"/>
                          <a:cs typeface="Times New Roman"/>
                        </a:rPr>
                        <a:t>августа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524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00501">
                <a:tc>
                  <a:txBody>
                    <a:bodyPr/>
                    <a:lstStyle/>
                    <a:p>
                      <a:pPr marL="68580">
                        <a:lnSpc>
                          <a:spcPts val="1620"/>
                        </a:lnSpc>
                        <a:spcBef>
                          <a:spcPts val="39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поддержку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элитного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семеноводства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картофеля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и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овощных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культур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7148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marL="69215" algn="ctr">
                        <a:lnSpc>
                          <a:spcPts val="1750"/>
                        </a:lnSpc>
                        <a:spcBef>
                          <a:spcPts val="259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июня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2025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4764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marL="69850" algn="l">
                        <a:lnSpc>
                          <a:spcPts val="1750"/>
                        </a:lnSpc>
                        <a:spcBef>
                          <a:spcPts val="259"/>
                        </a:spcBef>
                      </a:pPr>
                      <a:r>
                        <a:rPr lang="en-US" sz="1100" dirty="0" smtClean="0">
                          <a:latin typeface="Times New Roman"/>
                          <a:cs typeface="Times New Roman"/>
                        </a:rPr>
                        <a:t>               </a:t>
                      </a: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100" spc="-2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мая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2025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476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37173">
                <a:tc>
                  <a:txBody>
                    <a:bodyPr/>
                    <a:lstStyle/>
                    <a:p>
                      <a:pPr marL="68580">
                        <a:lnSpc>
                          <a:spcPts val="1620"/>
                        </a:lnSpc>
                        <a:spcBef>
                          <a:spcPts val="77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грант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развитие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семейных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животноводческих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ферм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334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marL="69215" algn="ctr">
                        <a:lnSpc>
                          <a:spcPts val="1739"/>
                        </a:lnSpc>
                        <a:spcBef>
                          <a:spcPts val="64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15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мая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143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marL="69850" algn="l">
                        <a:lnSpc>
                          <a:spcPts val="1739"/>
                        </a:lnSpc>
                        <a:spcBef>
                          <a:spcPts val="645"/>
                        </a:spcBef>
                      </a:pPr>
                      <a:r>
                        <a:rPr lang="en-US" sz="1100" dirty="0" smtClean="0">
                          <a:latin typeface="Times New Roman"/>
                          <a:cs typeface="Times New Roman"/>
                        </a:rPr>
                        <a:t>            </a:t>
                      </a: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1100" spc="-3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сентября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143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1614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возмещение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части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затрат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приобретение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молодняка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крупного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рогатого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скота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откорма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857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marL="69215" algn="ctr">
                        <a:lnSpc>
                          <a:spcPts val="1750"/>
                        </a:lnSpc>
                      </a:pPr>
                      <a:r>
                        <a:rPr lang="en-US" sz="1100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100" spc="-2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июня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2025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524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69850" algn="l">
                        <a:lnSpc>
                          <a:spcPts val="1750"/>
                        </a:lnSpc>
                      </a:pPr>
                      <a:r>
                        <a:rPr lang="en-US" sz="1100" dirty="0" smtClean="0">
                          <a:latin typeface="Times New Roman"/>
                          <a:cs typeface="Times New Roman"/>
                        </a:rPr>
                        <a:t>            </a:t>
                      </a: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100" spc="-3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октября</a:t>
                      </a:r>
                      <a:r>
                        <a:rPr sz="11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545783">
                <a:tc>
                  <a:txBody>
                    <a:bodyPr/>
                    <a:lstStyle/>
                    <a:p>
                      <a:pPr marL="68580" marR="493395">
                        <a:lnSpc>
                          <a:spcPts val="193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целях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возмещения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части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затрат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уплату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лизинговых</a:t>
                      </a:r>
                      <a:r>
                        <a:rPr sz="11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платежей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договорам</a:t>
                      </a:r>
                      <a:r>
                        <a:rPr sz="11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финансовой</a:t>
                      </a:r>
                      <a:r>
                        <a:rPr sz="11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аренды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(лизинга),</a:t>
                      </a:r>
                      <a:r>
                        <a:rPr sz="11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предметом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которых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являются</a:t>
                      </a:r>
                      <a:r>
                        <a:rPr sz="11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техника,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грузовые и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специализированные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автомобили,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технологическое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оборудование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1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пищевых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перерабатывающих производств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69215" algn="ctr">
                        <a:lnSpc>
                          <a:spcPts val="1750"/>
                        </a:lnSpc>
                      </a:pPr>
                      <a:r>
                        <a:rPr lang="en-US" sz="1100" baseline="0" dirty="0" smtClean="0"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15</a:t>
                      </a:r>
                      <a:r>
                        <a:rPr sz="1100" spc="-2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июня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69850" algn="l">
                        <a:lnSpc>
                          <a:spcPts val="1750"/>
                        </a:lnSpc>
                      </a:pPr>
                      <a:r>
                        <a:rPr lang="en-US" sz="1100" baseline="0" dirty="0" smtClean="0">
                          <a:latin typeface="Times New Roman"/>
                          <a:cs typeface="Times New Roman"/>
                        </a:rPr>
                        <a:t>            </a:t>
                      </a: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sz="1100" spc="-3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октября</a:t>
                      </a:r>
                      <a:r>
                        <a:rPr sz="11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737711">
                <a:tc>
                  <a:txBody>
                    <a:bodyPr/>
                    <a:lstStyle/>
                    <a:p>
                      <a:pPr marL="68580" marR="97790">
                        <a:lnSpc>
                          <a:spcPts val="168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возмещение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части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затрат,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связанных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1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приобретением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последующим</a:t>
                      </a:r>
                      <a:r>
                        <a:rPr sz="11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внесением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 неделимый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фонд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сельскохозяйственной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техники, специализированного</a:t>
                      </a:r>
                      <a:r>
                        <a:rPr sz="11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автотранспорта,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оборудования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для организации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хранения,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переработки,</a:t>
                      </a:r>
                      <a:r>
                        <a:rPr sz="11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упаковки,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маркировки,</a:t>
                      </a:r>
                      <a:r>
                        <a:rPr sz="11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транспортировки</a:t>
                      </a:r>
                      <a:r>
                        <a:rPr sz="1100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реализации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сельскохозяйственной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продукции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мобильных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торговых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объектов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оказания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услуг</a:t>
                      </a:r>
                      <a:r>
                        <a:rPr sz="11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членам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сельскохозяйственного кооператива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marL="69215" algn="ctr">
                        <a:lnSpc>
                          <a:spcPts val="1739"/>
                        </a:lnSpc>
                      </a:pPr>
                      <a:endParaRPr lang="en-US" sz="1100" dirty="0" smtClean="0">
                        <a:latin typeface="Times New Roman"/>
                        <a:cs typeface="Times New Roman"/>
                      </a:endParaRPr>
                    </a:p>
                    <a:p>
                      <a:pPr marL="69215" algn="ctr">
                        <a:lnSpc>
                          <a:spcPts val="1739"/>
                        </a:lnSpc>
                      </a:pP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15</a:t>
                      </a:r>
                      <a:r>
                        <a:rPr sz="1100" spc="-3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мая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marL="69850" algn="ctr">
                        <a:lnSpc>
                          <a:spcPct val="100000"/>
                        </a:lnSpc>
                      </a:pP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15</a:t>
                      </a:r>
                      <a:r>
                        <a:rPr sz="1100" spc="-3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 err="1" smtClean="0">
                          <a:latin typeface="Times New Roman"/>
                          <a:cs typeface="Times New Roman"/>
                        </a:rPr>
                        <a:t>июля</a:t>
                      </a:r>
                      <a:r>
                        <a:rPr sz="1100" spc="-3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en-US" sz="1100" spc="-30" dirty="0" smtClean="0">
                          <a:latin typeface="Times New Roman"/>
                          <a:cs typeface="Times New Roman"/>
                        </a:rPr>
                        <a:t>                                                                               </a:t>
                      </a: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15</a:t>
                      </a:r>
                      <a:r>
                        <a:rPr sz="1100" spc="-3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сентября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69850" algn="l">
                        <a:lnSpc>
                          <a:spcPts val="1739"/>
                        </a:lnSpc>
                      </a:pPr>
                      <a:r>
                        <a:rPr lang="en-US" sz="1100" spc="-20" dirty="0" smtClean="0">
                          <a:latin typeface="Times New Roman"/>
                          <a:cs typeface="Times New Roman"/>
                        </a:rPr>
                        <a:t>                      </a:t>
                      </a:r>
                      <a:r>
                        <a:rPr lang="en-US" sz="1100" spc="-20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 smtClean="0">
                          <a:latin typeface="Times New Roman"/>
                          <a:cs typeface="Times New Roman"/>
                        </a:rPr>
                        <a:t>2025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2906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03359">
                <a:tc>
                  <a:txBody>
                    <a:bodyPr/>
                    <a:lstStyle/>
                    <a:p>
                      <a:pPr marL="68580">
                        <a:lnSpc>
                          <a:spcPts val="1614"/>
                        </a:lnSpc>
                        <a:spcBef>
                          <a:spcPts val="42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грант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развитие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материально-технической</a:t>
                      </a:r>
                      <a:r>
                        <a:rPr sz="11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базы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сельскохозяйственных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потребительских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кооперативов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marL="69215" algn="ctr">
                        <a:lnSpc>
                          <a:spcPts val="1745"/>
                        </a:lnSpc>
                        <a:spcBef>
                          <a:spcPts val="290"/>
                        </a:spcBef>
                      </a:pPr>
                      <a:r>
                        <a:rPr lang="en-US" sz="1100" dirty="0" smtClean="0">
                          <a:latin typeface="Times New Roman"/>
                          <a:cs typeface="Times New Roman"/>
                        </a:rPr>
                        <a:t>      </a:t>
                      </a: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15</a:t>
                      </a:r>
                      <a:r>
                        <a:rPr sz="1100" spc="-3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мая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7623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marL="69850" algn="l">
                        <a:lnSpc>
                          <a:spcPts val="1745"/>
                        </a:lnSpc>
                        <a:spcBef>
                          <a:spcPts val="290"/>
                        </a:spcBef>
                      </a:pPr>
                      <a:r>
                        <a:rPr lang="en-US" sz="1100" dirty="0" smtClean="0">
                          <a:latin typeface="Times New Roman"/>
                          <a:cs typeface="Times New Roman"/>
                        </a:rPr>
                        <a:t>          </a:t>
                      </a: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15</a:t>
                      </a:r>
                      <a:r>
                        <a:rPr sz="1100" spc="-4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сентября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762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479584">
                <a:tc>
                  <a:txBody>
                    <a:bodyPr/>
                    <a:lstStyle/>
                    <a:p>
                      <a:pPr marL="68580" marR="403860">
                        <a:lnSpc>
                          <a:spcPts val="168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возмещение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части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затрат,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связанных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оплатой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труда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проживанием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обучающихся,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привлеченных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прохождения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практики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или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осуществляющих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трудовую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деятельность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соответствии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квалификацией,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получаемой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результате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освоения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образовательной программы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marL="69215" algn="ctr">
                        <a:lnSpc>
                          <a:spcPts val="1739"/>
                        </a:lnSpc>
                      </a:pPr>
                      <a:r>
                        <a:rPr lang="en-US" sz="1100" baseline="0" dirty="0" smtClean="0">
                          <a:latin typeface="Times New Roman"/>
                          <a:cs typeface="Times New Roman"/>
                        </a:rPr>
                        <a:t>      </a:t>
                      </a: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13</a:t>
                      </a:r>
                      <a:r>
                        <a:rPr sz="1100" spc="-3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мая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40494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marL="69850" algn="l">
                        <a:lnSpc>
                          <a:spcPts val="1739"/>
                        </a:lnSpc>
                      </a:pPr>
                      <a:r>
                        <a:rPr lang="en-US" sz="1100" baseline="0" dirty="0" smtClean="0">
                          <a:latin typeface="Times New Roman"/>
                          <a:cs typeface="Times New Roman"/>
                        </a:rPr>
                        <a:t>              </a:t>
                      </a: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1100" spc="-4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июля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404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383381">
                <a:tc>
                  <a:txBody>
                    <a:bodyPr/>
                    <a:lstStyle/>
                    <a:p>
                      <a:pPr marL="68580">
                        <a:lnSpc>
                          <a:spcPts val="1614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возмещение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части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затрат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заключенным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обучающимися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ученическим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договорам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договорам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 err="1">
                          <a:latin typeface="Times New Roman"/>
                          <a:cs typeface="Times New Roman"/>
                        </a:rPr>
                        <a:t>целевом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 err="1" smtClean="0">
                          <a:latin typeface="Times New Roman"/>
                          <a:cs typeface="Times New Roman"/>
                        </a:rPr>
                        <a:t>обучении</a:t>
                      </a:r>
                      <a:endParaRPr lang="en-US" sz="1100" spc="-10" dirty="0" smtClean="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1614"/>
                        </a:lnSpc>
                        <a:spcBef>
                          <a:spcPts val="425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048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1739"/>
                        </a:lnSpc>
                        <a:spcBef>
                          <a:spcPts val="300"/>
                        </a:spcBef>
                      </a:pPr>
                      <a:r>
                        <a:rPr lang="en-US" sz="1100" dirty="0" smtClean="0">
                          <a:latin typeface="Times New Roman"/>
                          <a:cs typeface="Times New Roman"/>
                        </a:rPr>
                        <a:t>          </a:t>
                      </a: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13</a:t>
                      </a:r>
                      <a:r>
                        <a:rPr sz="1100" spc="-3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мая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857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marL="69850" algn="l">
                        <a:lnSpc>
                          <a:spcPts val="1739"/>
                        </a:lnSpc>
                        <a:spcBef>
                          <a:spcPts val="300"/>
                        </a:spcBef>
                      </a:pPr>
                      <a:r>
                        <a:rPr lang="en-US" sz="1100" dirty="0" smtClean="0">
                          <a:latin typeface="Times New Roman"/>
                          <a:cs typeface="Times New Roman"/>
                        </a:rPr>
                        <a:t>              </a:t>
                      </a: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1100" spc="-4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июля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2298873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11165967" y="0"/>
            <a:ext cx="1026795" cy="942975"/>
            <a:chOff x="14887956" y="0"/>
            <a:chExt cx="1369060" cy="12573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887956" y="0"/>
              <a:ext cx="1368550" cy="12573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079980" y="33528"/>
              <a:ext cx="1112519" cy="1045463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59051" y="582931"/>
            <a:ext cx="8155305" cy="30060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559051" y="582931"/>
            <a:ext cx="8155305" cy="259206"/>
          </a:xfrm>
          <a:prstGeom prst="rect">
            <a:avLst/>
          </a:prstGeom>
        </p:spPr>
        <p:txBody>
          <a:bodyPr vert="horz" wrap="square" lIns="0" tIns="28099" rIns="0" bIns="0" rtlCol="0">
            <a:spAutoFit/>
          </a:bodyPr>
          <a:lstStyle/>
          <a:p>
            <a:pPr marL="241459">
              <a:spcBef>
                <a:spcPts val="221"/>
              </a:spcBef>
            </a:pPr>
            <a:r>
              <a:rPr sz="1500" b="1" spc="-8" dirty="0">
                <a:latin typeface="Times New Roman"/>
                <a:cs typeface="Times New Roman"/>
              </a:rPr>
              <a:t>Планируемые</a:t>
            </a:r>
            <a:r>
              <a:rPr sz="1500" b="1" spc="-53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сроки</a:t>
            </a:r>
            <a:r>
              <a:rPr sz="1500" b="1" spc="-34" dirty="0">
                <a:latin typeface="Times New Roman"/>
                <a:cs typeface="Times New Roman"/>
              </a:rPr>
              <a:t> </a:t>
            </a:r>
            <a:r>
              <a:rPr sz="1500" b="1" spc="-8" dirty="0">
                <a:latin typeface="Times New Roman"/>
                <a:cs typeface="Times New Roman"/>
              </a:rPr>
              <a:t>доведения</a:t>
            </a:r>
            <a:r>
              <a:rPr sz="1500" b="1" spc="-34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средств</a:t>
            </a:r>
            <a:r>
              <a:rPr sz="1500" b="1" spc="-11" dirty="0">
                <a:latin typeface="Times New Roman"/>
                <a:cs typeface="Times New Roman"/>
              </a:rPr>
              <a:t> </a:t>
            </a:r>
            <a:r>
              <a:rPr sz="1500" b="1" spc="-15" dirty="0">
                <a:latin typeface="Times New Roman"/>
                <a:cs typeface="Times New Roman"/>
              </a:rPr>
              <a:t>государственной</a:t>
            </a:r>
            <a:r>
              <a:rPr sz="1500" b="1" spc="-53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поддержки</a:t>
            </a:r>
            <a:r>
              <a:rPr sz="1500" b="1" spc="-34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до</a:t>
            </a:r>
            <a:r>
              <a:rPr sz="1500" b="1" spc="-19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СХПТ</a:t>
            </a:r>
            <a:r>
              <a:rPr sz="1500" b="1" spc="-49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в</a:t>
            </a:r>
            <a:r>
              <a:rPr sz="1500" b="1" spc="-30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2025</a:t>
            </a:r>
            <a:r>
              <a:rPr sz="1500" b="1" spc="-41" dirty="0">
                <a:latin typeface="Times New Roman"/>
                <a:cs typeface="Times New Roman"/>
              </a:rPr>
              <a:t> </a:t>
            </a:r>
            <a:r>
              <a:rPr sz="1500" b="1" spc="-15" dirty="0">
                <a:latin typeface="Times New Roman"/>
                <a:cs typeface="Times New Roman"/>
              </a:rPr>
              <a:t>году</a:t>
            </a:r>
            <a:endParaRPr sz="1500">
              <a:latin typeface="Times New Roman"/>
              <a:cs typeface="Times New Roman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/>
          </p:nvPr>
        </p:nvGraphicFramePr>
        <p:xfrm>
          <a:off x="237181" y="1209961"/>
          <a:ext cx="11824040" cy="36472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4897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103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6472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5655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субсидий,</a:t>
                      </a:r>
                      <a:r>
                        <a:rPr sz="12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планируемых</a:t>
                      </a: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2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предоставлению</a:t>
                      </a:r>
                      <a:r>
                        <a:rPr sz="1200" b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2025</a:t>
                      </a:r>
                      <a:r>
                        <a:rPr sz="12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20" dirty="0">
                          <a:latin typeface="Times New Roman"/>
                          <a:cs typeface="Times New Roman"/>
                        </a:rPr>
                        <a:t>году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23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Плановая </a:t>
                      </a:r>
                      <a:r>
                        <a:rPr sz="1000" b="1" spc="-20" dirty="0">
                          <a:latin typeface="Times New Roman"/>
                          <a:cs typeface="Times New Roman"/>
                        </a:rPr>
                        <a:t>дата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328930" marR="319405" algn="ctr">
                        <a:lnSpc>
                          <a:spcPct val="114599"/>
                        </a:lnSpc>
                        <a:spcBef>
                          <a:spcPts val="15"/>
                        </a:spcBef>
                      </a:pPr>
                      <a:r>
                        <a:rPr sz="1000" b="1" spc="-20" dirty="0">
                          <a:latin typeface="Times New Roman"/>
                          <a:cs typeface="Times New Roman"/>
                        </a:rPr>
                        <a:t>опубликования 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объявления</a:t>
                      </a:r>
                      <a:r>
                        <a:rPr sz="10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0" dirty="0">
                          <a:latin typeface="Times New Roman"/>
                          <a:cs typeface="Times New Roman"/>
                        </a:rPr>
                        <a:t>о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ts val="1495"/>
                        </a:lnSpc>
                        <a:spcBef>
                          <a:spcPts val="240"/>
                        </a:spcBef>
                      </a:pP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проведении отбора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28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A276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Плановая</a:t>
                      </a:r>
                      <a:r>
                        <a:rPr sz="10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дата</a:t>
                      </a:r>
                      <a:r>
                        <a:rPr sz="10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опубликования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329565" marR="320040" algn="ctr">
                        <a:lnSpc>
                          <a:spcPct val="114599"/>
                        </a:lnSpc>
                        <a:spcBef>
                          <a:spcPts val="15"/>
                        </a:spcBef>
                      </a:pP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объявления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0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проведении дополнительного</a:t>
                      </a: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отбора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28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1A2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7832">
                <a:tc>
                  <a:txBody>
                    <a:bodyPr/>
                    <a:lstStyle/>
                    <a:p>
                      <a:pPr algn="ctr">
                        <a:lnSpc>
                          <a:spcPts val="2115"/>
                        </a:lnSpc>
                      </a:pPr>
                      <a:r>
                        <a:rPr sz="1400" b="1" dirty="0" err="1" smtClean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400" b="1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4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сентября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7715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788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1870"/>
                        </a:lnSpc>
                      </a:pPr>
                      <a:r>
                        <a:rPr lang="ru-RU" sz="1200" dirty="0" smtClean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рант</a:t>
                      </a:r>
                      <a:r>
                        <a:rPr sz="1200" spc="-3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«Агростарап»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69850" algn="ctr">
                        <a:lnSpc>
                          <a:spcPts val="1870"/>
                        </a:lnSpc>
                      </a:pP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1200" spc="-3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июня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69850" algn="ctr">
                        <a:lnSpc>
                          <a:spcPts val="1870"/>
                        </a:lnSpc>
                      </a:pP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15</a:t>
                      </a:r>
                      <a:r>
                        <a:rPr sz="1200" spc="-3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сентября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9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spc="-1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обеспечение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квалифицированными</a:t>
                      </a:r>
                      <a:r>
                        <a:rPr sz="12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кадрами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сферы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сельскохозяйственного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производства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69850" algn="ctr">
                        <a:lnSpc>
                          <a:spcPts val="1864"/>
                        </a:lnSpc>
                      </a:pP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14</a:t>
                      </a:r>
                      <a:r>
                        <a:rPr sz="1200" spc="-5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июля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69850" algn="ctr">
                        <a:lnSpc>
                          <a:spcPts val="1864"/>
                        </a:lnSpc>
                      </a:pP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16</a:t>
                      </a:r>
                      <a:r>
                        <a:rPr sz="1200" spc="-3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сентября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6269">
                <a:tc>
                  <a:txBody>
                    <a:bodyPr/>
                    <a:lstStyle/>
                    <a:p>
                      <a:pPr algn="ctr">
                        <a:lnSpc>
                          <a:spcPts val="2115"/>
                        </a:lnSpc>
                      </a:pPr>
                      <a:r>
                        <a:rPr lang="ru-RU" sz="1400" b="1" dirty="0" smtClean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400" b="1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4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октября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390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45661">
                <a:tc>
                  <a:txBody>
                    <a:bodyPr/>
                    <a:lstStyle/>
                    <a:p>
                      <a:pPr marL="68580">
                        <a:lnSpc>
                          <a:spcPts val="1870"/>
                        </a:lnSpc>
                      </a:pP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200" spc="-3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поддержку</a:t>
                      </a:r>
                      <a:r>
                        <a:rPr sz="12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элитного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семеноводства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(за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исключением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картофеля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овощных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культур)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928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marL="69850" algn="ctr">
                        <a:lnSpc>
                          <a:spcPts val="1870"/>
                        </a:lnSpc>
                      </a:pP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200" spc="-2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августа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92869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FD5"/>
                    </a:solidFill>
                  </a:tcPr>
                </a:tc>
                <a:tc>
                  <a:txBody>
                    <a:bodyPr/>
                    <a:lstStyle/>
                    <a:p>
                      <a:pPr marL="69850" algn="ctr">
                        <a:lnSpc>
                          <a:spcPts val="1870"/>
                        </a:lnSpc>
                      </a:pP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200" spc="-4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октября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928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DF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013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1864"/>
                        </a:lnSpc>
                      </a:pPr>
                      <a:r>
                        <a:rPr sz="1200" dirty="0" err="1" smtClean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200" spc="-2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уплату страховой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премии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договорам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сельскохозяйственного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страхования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области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растениеводства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69850" algn="ctr">
                        <a:lnSpc>
                          <a:spcPts val="1864"/>
                        </a:lnSpc>
                      </a:pP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200" spc="-2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августа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69850" algn="ctr">
                        <a:lnSpc>
                          <a:spcPts val="1864"/>
                        </a:lnSpc>
                      </a:pPr>
                      <a:r>
                        <a:rPr sz="1200" dirty="0" smtClean="0">
                          <a:latin typeface="Times New Roman"/>
                          <a:cs typeface="Times New Roman"/>
                        </a:rPr>
                        <a:t>15</a:t>
                      </a:r>
                      <a:r>
                        <a:rPr sz="1200" spc="-4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ноября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5957364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46D3ABB-6B42-4144-AA47-A2C273401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99D460BE-8B75-4AA0-9D69-BA73AF8AFB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4048" y="192024"/>
            <a:ext cx="11183112" cy="6526325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9286B95-3DDC-4B55-92DD-219E575B4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3394950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9061</TotalTime>
  <Words>2986</Words>
  <Application>Microsoft Office PowerPoint</Application>
  <PresentationFormat>Произвольный</PresentationFormat>
  <Paragraphs>383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Calibri</vt:lpstr>
      <vt:lpstr>Times New Roman</vt:lpstr>
      <vt:lpstr>Calibri Light</vt:lpstr>
      <vt:lpstr>Wingdings</vt:lpstr>
      <vt:lpstr>SimSun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Цель гранта «Агротуризм» - увеличение доходов сельхозтоваропроизводителя от реализации производимой сельскохозяйственной продукции.</vt:lpstr>
      <vt:lpstr>ОПЫТ</vt:lpstr>
      <vt:lpstr>Слайд 11</vt:lpstr>
      <vt:lpstr>Основные критерии оценки проектов развития сельского туризма</vt:lpstr>
      <vt:lpstr>ГОСУДАРСТВЕННАЯ  ПОДДЕРЖКА  АПК  ИРКУТСКОЙ ОБЛАСТИ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Шут Александр Андреевич</dc:creator>
  <cp:lastModifiedBy>User</cp:lastModifiedBy>
  <cp:revision>183</cp:revision>
  <cp:lastPrinted>2024-11-12T10:20:26Z</cp:lastPrinted>
  <dcterms:created xsi:type="dcterms:W3CDTF">2021-02-15T16:37:18Z</dcterms:created>
  <dcterms:modified xsi:type="dcterms:W3CDTF">2025-10-15T01:47:02Z</dcterms:modified>
</cp:coreProperties>
</file>